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9" r:id="rId4"/>
    <p:sldMasterId id="2147484475" r:id="rId5"/>
    <p:sldMasterId id="2147484495" r:id="rId6"/>
    <p:sldMasterId id="2147484547" r:id="rId7"/>
  </p:sldMasterIdLst>
  <p:notesMasterIdLst>
    <p:notesMasterId r:id="rId38"/>
  </p:notesMasterIdLst>
  <p:handoutMasterIdLst>
    <p:handoutMasterId r:id="rId39"/>
  </p:handoutMasterIdLst>
  <p:sldIdLst>
    <p:sldId id="1591" r:id="rId8"/>
    <p:sldId id="1502" r:id="rId9"/>
    <p:sldId id="1516" r:id="rId10"/>
    <p:sldId id="1561" r:id="rId11"/>
    <p:sldId id="1511" r:id="rId12"/>
    <p:sldId id="1513" r:id="rId13"/>
    <p:sldId id="1565" r:id="rId14"/>
    <p:sldId id="1568" r:id="rId15"/>
    <p:sldId id="1573" r:id="rId16"/>
    <p:sldId id="1574" r:id="rId17"/>
    <p:sldId id="1575" r:id="rId18"/>
    <p:sldId id="1562" r:id="rId19"/>
    <p:sldId id="1584" r:id="rId20"/>
    <p:sldId id="1585" r:id="rId21"/>
    <p:sldId id="1577" r:id="rId22"/>
    <p:sldId id="1587" r:id="rId23"/>
    <p:sldId id="1588" r:id="rId24"/>
    <p:sldId id="1589" r:id="rId25"/>
    <p:sldId id="1590" r:id="rId26"/>
    <p:sldId id="1576" r:id="rId27"/>
    <p:sldId id="1578" r:id="rId28"/>
    <p:sldId id="1580" r:id="rId29"/>
    <p:sldId id="1581" r:id="rId30"/>
    <p:sldId id="1579" r:id="rId31"/>
    <p:sldId id="1563" r:id="rId32"/>
    <p:sldId id="1583" r:id="rId33"/>
    <p:sldId id="1586" r:id="rId34"/>
    <p:sldId id="1564" r:id="rId35"/>
    <p:sldId id="1582" r:id="rId36"/>
    <p:sldId id="1608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ch Summit Light Template" id="{E1C8FB21-FF75-44A0-8090-B2FB240B014B}">
          <p14:sldIdLst>
            <p14:sldId id="1591"/>
            <p14:sldId id="1502"/>
            <p14:sldId id="1516"/>
            <p14:sldId id="1561"/>
            <p14:sldId id="1511"/>
            <p14:sldId id="1513"/>
            <p14:sldId id="1565"/>
            <p14:sldId id="1568"/>
            <p14:sldId id="1573"/>
            <p14:sldId id="1574"/>
            <p14:sldId id="1575"/>
            <p14:sldId id="1562"/>
            <p14:sldId id="1584"/>
            <p14:sldId id="1585"/>
            <p14:sldId id="1577"/>
            <p14:sldId id="1587"/>
            <p14:sldId id="1588"/>
            <p14:sldId id="1589"/>
            <p14:sldId id="1590"/>
            <p14:sldId id="1576"/>
            <p14:sldId id="1578"/>
            <p14:sldId id="1580"/>
            <p14:sldId id="1581"/>
            <p14:sldId id="1579"/>
            <p14:sldId id="1563"/>
            <p14:sldId id="1583"/>
            <p14:sldId id="1586"/>
            <p14:sldId id="1564"/>
            <p14:sldId id="1582"/>
            <p14:sldId id="16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7"/>
    <a:srgbClr val="000000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92136" autoAdjust="0"/>
  </p:normalViewPr>
  <p:slideViewPr>
    <p:cSldViewPr>
      <p:cViewPr varScale="1">
        <p:scale>
          <a:sx n="107" d="100"/>
          <a:sy n="107" d="100"/>
        </p:scale>
        <p:origin x="78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ed Dvoskin" userId="57d0b4d4-084d-439c-a515-98f4d8e9f5ce" providerId="ADAL" clId="{E0408D68-2EA8-4016-93FC-53FDBF8E5F33}"/>
    <pc:docChg chg="addSld delSld modSld sldOrd modMainMaster modSection">
      <pc:chgData name="Oded Dvoskin" userId="57d0b4d4-084d-439c-a515-98f4d8e9f5ce" providerId="ADAL" clId="{E0408D68-2EA8-4016-93FC-53FDBF8E5F33}" dt="2018-03-16T19:17:37.927" v="6" actId="2696"/>
      <pc:docMkLst>
        <pc:docMk/>
      </pc:docMkLst>
      <pc:sldChg chg="add">
        <pc:chgData name="Oded Dvoskin" userId="57d0b4d4-084d-439c-a515-98f4d8e9f5ce" providerId="ADAL" clId="{E0408D68-2EA8-4016-93FC-53FDBF8E5F33}" dt="2018-03-16T19:17:03.983" v="3"/>
        <pc:sldMkLst>
          <pc:docMk/>
          <pc:sldMk cId="1030552183" sldId="262"/>
        </pc:sldMkLst>
      </pc:sldChg>
      <pc:sldChg chg="add ord">
        <pc:chgData name="Oded Dvoskin" userId="57d0b4d4-084d-439c-a515-98f4d8e9f5ce" providerId="ADAL" clId="{E0408D68-2EA8-4016-93FC-53FDBF8E5F33}" dt="2018-03-16T19:16:49.846" v="2"/>
        <pc:sldMkLst>
          <pc:docMk/>
          <pc:sldMk cId="745813567" sldId="1591"/>
        </pc:sldMkLst>
      </pc:sldChg>
      <pc:sldChg chg="del">
        <pc:chgData name="Oded Dvoskin" userId="57d0b4d4-084d-439c-a515-98f4d8e9f5ce" providerId="ADAL" clId="{E0408D68-2EA8-4016-93FC-53FDBF8E5F33}" dt="2018-03-16T19:16:20.717" v="0" actId="2696"/>
        <pc:sldMkLst>
          <pc:docMk/>
          <pc:sldMk cId="2843457182" sldId="1592"/>
        </pc:sldMkLst>
      </pc:sldChg>
      <pc:sldChg chg="add del setBg">
        <pc:chgData name="Oded Dvoskin" userId="57d0b4d4-084d-439c-a515-98f4d8e9f5ce" providerId="ADAL" clId="{E0408D68-2EA8-4016-93FC-53FDBF8E5F33}" dt="2018-03-16T19:17:37.927" v="6" actId="2696"/>
        <pc:sldMkLst>
          <pc:docMk/>
          <pc:sldMk cId="3786097199" sldId="1600"/>
        </pc:sldMkLst>
      </pc:sldChg>
      <pc:sldChg chg="add modTransition">
        <pc:chgData name="Oded Dvoskin" userId="57d0b4d4-084d-439c-a515-98f4d8e9f5ce" providerId="ADAL" clId="{E0408D68-2EA8-4016-93FC-53FDBF8E5F33}" dt="2018-03-16T19:17:03.983" v="3"/>
        <pc:sldMkLst>
          <pc:docMk/>
          <pc:sldMk cId="3917004591" sldId="1605"/>
        </pc:sldMkLst>
      </pc:sldChg>
      <pc:sldChg chg="add modTransition">
        <pc:chgData name="Oded Dvoskin" userId="57d0b4d4-084d-439c-a515-98f4d8e9f5ce" providerId="ADAL" clId="{E0408D68-2EA8-4016-93FC-53FDBF8E5F33}" dt="2018-03-16T19:17:03.983" v="3"/>
        <pc:sldMkLst>
          <pc:docMk/>
          <pc:sldMk cId="4148815709" sldId="1606"/>
        </pc:sldMkLst>
      </pc:sldChg>
      <pc:sldChg chg="add modTransition">
        <pc:chgData name="Oded Dvoskin" userId="57d0b4d4-084d-439c-a515-98f4d8e9f5ce" providerId="ADAL" clId="{E0408D68-2EA8-4016-93FC-53FDBF8E5F33}" dt="2018-03-16T19:17:03.983" v="3"/>
        <pc:sldMkLst>
          <pc:docMk/>
          <pc:sldMk cId="2955875619" sldId="1607"/>
        </pc:sldMkLst>
      </pc:sldChg>
      <pc:sldChg chg="add setBg">
        <pc:chgData name="Oded Dvoskin" userId="57d0b4d4-084d-439c-a515-98f4d8e9f5ce" providerId="ADAL" clId="{E0408D68-2EA8-4016-93FC-53FDBF8E5F33}" dt="2018-03-16T19:17:35.893" v="5"/>
        <pc:sldMkLst>
          <pc:docMk/>
          <pc:sldMk cId="1035331119" sldId="1608"/>
        </pc:sldMkLst>
      </pc:sldChg>
      <pc:sldMasterChg chg="addSp modSldLayout">
        <pc:chgData name="Oded Dvoskin" userId="57d0b4d4-084d-439c-a515-98f4d8e9f5ce" providerId="ADAL" clId="{E0408D68-2EA8-4016-93FC-53FDBF8E5F33}" dt="2018-03-16T19:17:35.893" v="5"/>
        <pc:sldMasterMkLst>
          <pc:docMk/>
          <pc:sldMasterMk cId="2555332591" sldId="2147484547"/>
        </pc:sldMasterMkLst>
        <pc:picChg chg="add">
          <ac:chgData name="Oded Dvoskin" userId="57d0b4d4-084d-439c-a515-98f4d8e9f5ce" providerId="ADAL" clId="{E0408D68-2EA8-4016-93FC-53FDBF8E5F33}" dt="2018-03-16T19:17:35.893" v="5"/>
          <ac:picMkLst>
            <pc:docMk/>
            <pc:sldMasterMk cId="2555332591" sldId="2147484547"/>
            <ac:picMk id="20" creationId="{481BCF7B-F971-4D45-9DAB-DACA36655970}"/>
          </ac:picMkLst>
        </pc:picChg>
        <pc:sldLayoutChg chg="addSp">
          <pc:chgData name="Oded Dvoskin" userId="57d0b4d4-084d-439c-a515-98f4d8e9f5ce" providerId="ADAL" clId="{E0408D68-2EA8-4016-93FC-53FDBF8E5F33}" dt="2018-03-16T19:17:35.893" v="5"/>
          <pc:sldLayoutMkLst>
            <pc:docMk/>
            <pc:sldMasterMk cId="2555332591" sldId="2147484547"/>
            <pc:sldLayoutMk cId="3701546650" sldId="2147484561"/>
          </pc:sldLayoutMkLst>
          <pc:spChg chg="add">
            <ac:chgData name="Oded Dvoskin" userId="57d0b4d4-084d-439c-a515-98f4d8e9f5ce" providerId="ADAL" clId="{E0408D68-2EA8-4016-93FC-53FDBF8E5F33}" dt="2018-03-16T19:17:35.893" v="5"/>
            <ac:spMkLst>
              <pc:docMk/>
              <pc:sldMasterMk cId="2555332591" sldId="2147484547"/>
              <pc:sldLayoutMk cId="3701546650" sldId="2147484561"/>
              <ac:spMk id="7" creationId="{04C44D56-8C5C-48EA-94B1-5231777E996B}"/>
            </ac:spMkLst>
          </pc:spChg>
        </pc:sldLayoutChg>
        <pc:sldLayoutChg chg="addSp">
          <pc:chgData name="Oded Dvoskin" userId="57d0b4d4-084d-439c-a515-98f4d8e9f5ce" providerId="ADAL" clId="{E0408D68-2EA8-4016-93FC-53FDBF8E5F33}" dt="2018-03-16T19:17:35.893" v="5"/>
          <pc:sldLayoutMkLst>
            <pc:docMk/>
            <pc:sldMasterMk cId="2555332591" sldId="2147484547"/>
            <pc:sldLayoutMk cId="2792790898" sldId="2147484581"/>
          </pc:sldLayoutMkLst>
          <pc:picChg chg="add">
            <ac:chgData name="Oded Dvoskin" userId="57d0b4d4-084d-439c-a515-98f4d8e9f5ce" providerId="ADAL" clId="{E0408D68-2EA8-4016-93FC-53FDBF8E5F33}" dt="2018-03-16T19:17:35.893" v="5"/>
            <ac:picMkLst>
              <pc:docMk/>
              <pc:sldMasterMk cId="2555332591" sldId="2147484547"/>
              <pc:sldLayoutMk cId="2792790898" sldId="2147484581"/>
              <ac:picMk id="11" creationId="{9D302369-6786-4EB4-8072-9A19C9EDFA17}"/>
            </ac:picMkLst>
          </pc:picChg>
          <pc:picChg chg="add">
            <ac:chgData name="Oded Dvoskin" userId="57d0b4d4-084d-439c-a515-98f4d8e9f5ce" providerId="ADAL" clId="{E0408D68-2EA8-4016-93FC-53FDBF8E5F33}" dt="2018-03-16T19:17:35.893" v="5"/>
            <ac:picMkLst>
              <pc:docMk/>
              <pc:sldMasterMk cId="2555332591" sldId="2147484547"/>
              <pc:sldLayoutMk cId="2792790898" sldId="2147484581"/>
              <ac:picMk id="12" creationId="{17CFE538-352E-475F-A312-FAA8DBC9CD77}"/>
            </ac:picMkLst>
          </pc:picChg>
        </pc:sldLayoutChg>
        <pc:sldLayoutChg chg="addSp">
          <pc:chgData name="Oded Dvoskin" userId="57d0b4d4-084d-439c-a515-98f4d8e9f5ce" providerId="ADAL" clId="{E0408D68-2EA8-4016-93FC-53FDBF8E5F33}" dt="2018-03-16T19:17:35.893" v="5"/>
          <pc:sldLayoutMkLst>
            <pc:docMk/>
            <pc:sldMasterMk cId="2555332591" sldId="2147484547"/>
            <pc:sldLayoutMk cId="145220589" sldId="2147484587"/>
          </pc:sldLayoutMkLst>
          <pc:spChg chg="add">
            <ac:chgData name="Oded Dvoskin" userId="57d0b4d4-084d-439c-a515-98f4d8e9f5ce" providerId="ADAL" clId="{E0408D68-2EA8-4016-93FC-53FDBF8E5F33}" dt="2018-03-16T19:17:35.893" v="5"/>
            <ac:spMkLst>
              <pc:docMk/>
              <pc:sldMasterMk cId="2555332591" sldId="2147484547"/>
              <pc:sldLayoutMk cId="145220589" sldId="2147484587"/>
              <ac:spMk id="7" creationId="{04025D32-C72D-44C7-A3AE-558C462B57CB}"/>
            </ac:spMkLst>
          </pc:spChg>
          <pc:picChg chg="add">
            <ac:chgData name="Oded Dvoskin" userId="57d0b4d4-084d-439c-a515-98f4d8e9f5ce" providerId="ADAL" clId="{E0408D68-2EA8-4016-93FC-53FDBF8E5F33}" dt="2018-03-16T19:17:35.893" v="5"/>
            <ac:picMkLst>
              <pc:docMk/>
              <pc:sldMasterMk cId="2555332591" sldId="2147484547"/>
              <pc:sldLayoutMk cId="145220589" sldId="2147484587"/>
              <ac:picMk id="5" creationId="{3A87004C-5F70-4894-9CA6-C5CB9256CEAE}"/>
            </ac:picMkLst>
          </pc:picChg>
          <pc:picChg chg="add">
            <ac:chgData name="Oded Dvoskin" userId="57d0b4d4-084d-439c-a515-98f4d8e9f5ce" providerId="ADAL" clId="{E0408D68-2EA8-4016-93FC-53FDBF8E5F33}" dt="2018-03-16T19:17:35.893" v="5"/>
            <ac:picMkLst>
              <pc:docMk/>
              <pc:sldMasterMk cId="2555332591" sldId="2147484547"/>
              <pc:sldLayoutMk cId="145220589" sldId="2147484587"/>
              <ac:picMk id="9" creationId="{DDEAA433-912E-4B21-956A-210533FEA352}"/>
            </ac:picMkLst>
          </pc:picChg>
        </pc:sldLayoutChg>
      </pc:sldMasterChg>
    </pc:docChg>
  </pc:docChgLst>
  <pc:docChgLst>
    <pc:chgData name="Colby Tresness" userId="44c761b8-0e42-4cc1-9b54-6697661b328f" providerId="ADAL" clId="{3D765206-E23E-45DA-AA50-FDFE5EC6B2EF}"/>
  </pc:docChgLst>
  <pc:docChgLst>
    <pc:chgData name="Eduardo Laureano" userId="10033FFF801B992C@LIVE.COM" providerId="AD" clId="Web-{3F1FA069-7C96-4017-B1A7-2524E7A61861}"/>
  </pc:docChgLst>
  <pc:docChgLst>
    <pc:chgData name="Colby Tresness" userId="44c761b8-0e42-4cc1-9b54-6697661b328f" providerId="ADAL" clId="{87E44479-C76A-422B-8CDD-5651EBBB1370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03530-CC57-4515-BBD2-69960E37B41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4ECC5-44CC-46D3-99B9-F10F0D5F5C36}">
      <dgm:prSet phldrT="[Text]" custT="1"/>
      <dgm:spPr>
        <a:xfrm>
          <a:off x="992" y="194137"/>
          <a:ext cx="3869531" cy="2321718"/>
        </a:xfrm>
        <a:prstGeom prst="rect">
          <a:avLst/>
        </a:prstGeom>
        <a:solidFill>
          <a:srgbClr val="002050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>
            <a:buNone/>
          </a:pPr>
          <a:r>
            <a:rPr lang="en-US" sz="3900">
              <a:solidFill>
                <a:srgbClr val="FFFFFF"/>
              </a:solidFill>
              <a:latin typeface="Segoe UI Semilight"/>
              <a:ea typeface="+mn-ea"/>
              <a:cs typeface="+mn-cs"/>
            </a:rPr>
            <a:t>Monitor</a:t>
          </a:r>
        </a:p>
        <a:p>
          <a:pPr algn="l">
            <a:buNone/>
          </a:pPr>
          <a:r>
            <a:rPr lang="en-US" sz="3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What is my app doing?</a:t>
          </a:r>
          <a:endParaRPr lang="en-US" sz="3900">
            <a:solidFill>
              <a:srgbClr val="FFFFFF"/>
            </a:solidFill>
            <a:latin typeface="Segoe UI Semilight"/>
            <a:ea typeface="+mn-ea"/>
            <a:cs typeface="+mn-cs"/>
          </a:endParaRPr>
        </a:p>
      </dgm:t>
    </dgm:pt>
    <dgm:pt modelId="{63AC7052-E467-42B0-8007-234629983A64}" type="parTrans" cxnId="{93B06201-9700-4376-9BB5-28C0B93580C9}">
      <dgm:prSet/>
      <dgm:spPr/>
      <dgm:t>
        <a:bodyPr/>
        <a:lstStyle/>
        <a:p>
          <a:endParaRPr lang="en-US"/>
        </a:p>
      </dgm:t>
    </dgm:pt>
    <dgm:pt modelId="{35221B8A-BFF0-4B4F-84DE-96219DECD19F}" type="sibTrans" cxnId="{93B06201-9700-4376-9BB5-28C0B93580C9}">
      <dgm:prSet/>
      <dgm:spPr/>
      <dgm:t>
        <a:bodyPr/>
        <a:lstStyle/>
        <a:p>
          <a:endParaRPr lang="en-US"/>
        </a:p>
      </dgm:t>
    </dgm:pt>
    <dgm:pt modelId="{D9719AE6-6416-4F68-AD51-DA83FA9A76C4}">
      <dgm:prSet phldrT="[Text]" custT="1"/>
      <dgm:spPr>
        <a:xfrm>
          <a:off x="4257476" y="194137"/>
          <a:ext cx="3869531" cy="2321718"/>
        </a:xfrm>
        <a:prstGeom prst="rect">
          <a:avLst/>
        </a:prstGeom>
        <a:solidFill>
          <a:srgbClr val="002050">
            <a:hueOff val="-452313"/>
            <a:satOff val="0"/>
            <a:lumOff val="10588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>
            <a:buNone/>
          </a:pPr>
          <a:r>
            <a:rPr lang="en-US" sz="3900">
              <a:solidFill>
                <a:srgbClr val="FFFFFF"/>
              </a:solidFill>
              <a:latin typeface="Segoe UI Semilight"/>
              <a:ea typeface="+mn-ea"/>
              <a:cs typeface="+mn-cs"/>
            </a:rPr>
            <a:t>Alert</a:t>
          </a:r>
        </a:p>
        <a:p>
          <a:pPr algn="l">
            <a:buNone/>
          </a:pPr>
          <a:r>
            <a:rPr lang="en-US" sz="3200">
              <a:solidFill>
                <a:srgbClr val="FFFFFF"/>
              </a:solidFill>
              <a:latin typeface="Segoe UI Semilight"/>
              <a:ea typeface="+mn-ea"/>
              <a:cs typeface="+mn-cs"/>
            </a:rPr>
            <a:t>Is my app unhealthy?</a:t>
          </a:r>
        </a:p>
      </dgm:t>
    </dgm:pt>
    <dgm:pt modelId="{35982073-54A9-4830-A5F1-C10D9E852E37}" type="parTrans" cxnId="{1392BDAA-E00E-4EA8-B75A-415A3650F646}">
      <dgm:prSet/>
      <dgm:spPr/>
      <dgm:t>
        <a:bodyPr/>
        <a:lstStyle/>
        <a:p>
          <a:endParaRPr lang="en-US"/>
        </a:p>
      </dgm:t>
    </dgm:pt>
    <dgm:pt modelId="{7E9369BB-7255-40DF-8A66-CC3A881E67C8}" type="sibTrans" cxnId="{1392BDAA-E00E-4EA8-B75A-415A3650F646}">
      <dgm:prSet/>
      <dgm:spPr/>
      <dgm:t>
        <a:bodyPr/>
        <a:lstStyle/>
        <a:p>
          <a:endParaRPr lang="en-US"/>
        </a:p>
      </dgm:t>
    </dgm:pt>
    <dgm:pt modelId="{80DEED94-319E-4996-AE26-454038FFEBAE}">
      <dgm:prSet phldrT="[Text]" custT="1"/>
      <dgm:spPr>
        <a:xfrm>
          <a:off x="992" y="2902809"/>
          <a:ext cx="3869531" cy="2321718"/>
        </a:xfrm>
        <a:prstGeom prst="rect">
          <a:avLst/>
        </a:prstGeom>
        <a:solidFill>
          <a:srgbClr val="002050">
            <a:hueOff val="-904625"/>
            <a:satOff val="0"/>
            <a:lumOff val="21177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>
            <a:buNone/>
          </a:pPr>
          <a:r>
            <a:rPr lang="en-US" sz="3900">
              <a:solidFill>
                <a:srgbClr val="FFFFFF"/>
              </a:solidFill>
              <a:latin typeface="Segoe UI Semilight"/>
              <a:ea typeface="+mn-ea"/>
              <a:cs typeface="+mn-cs"/>
            </a:rPr>
            <a:t>Diagnose</a:t>
          </a:r>
        </a:p>
        <a:p>
          <a:pPr algn="l">
            <a:buNone/>
          </a:pPr>
          <a:r>
            <a:rPr lang="en-US" sz="3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Why is it unhealthy?</a:t>
          </a:r>
        </a:p>
      </dgm:t>
    </dgm:pt>
    <dgm:pt modelId="{35724FCD-B6CB-41A0-BEB7-7EFDBA760B46}" type="parTrans" cxnId="{3229EB17-A78A-4034-84AB-497486C89DDD}">
      <dgm:prSet/>
      <dgm:spPr/>
      <dgm:t>
        <a:bodyPr/>
        <a:lstStyle/>
        <a:p>
          <a:endParaRPr lang="en-US"/>
        </a:p>
      </dgm:t>
    </dgm:pt>
    <dgm:pt modelId="{2407B22E-AB38-42C1-AB09-22D9564BE2AF}" type="sibTrans" cxnId="{3229EB17-A78A-4034-84AB-497486C89DDD}">
      <dgm:prSet/>
      <dgm:spPr/>
      <dgm:t>
        <a:bodyPr/>
        <a:lstStyle/>
        <a:p>
          <a:endParaRPr lang="en-US"/>
        </a:p>
      </dgm:t>
    </dgm:pt>
    <dgm:pt modelId="{A401AB1C-194C-475B-8187-DCA1DF721A3E}">
      <dgm:prSet phldrT="[Text]" custT="1"/>
      <dgm:spPr>
        <a:xfrm>
          <a:off x="4257476" y="2902809"/>
          <a:ext cx="3869531" cy="232171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>
            <a:buNone/>
          </a:pPr>
          <a:r>
            <a:rPr lang="en-US" sz="3900">
              <a:solidFill>
                <a:srgbClr val="FFFFFF"/>
              </a:solidFill>
              <a:latin typeface="Segoe UI Semilight"/>
              <a:ea typeface="+mn-ea"/>
              <a:cs typeface="+mn-cs"/>
            </a:rPr>
            <a:t>Learn</a:t>
          </a:r>
        </a:p>
        <a:p>
          <a:pPr algn="l">
            <a:buNone/>
          </a:pPr>
          <a:r>
            <a:rPr lang="en-US" sz="3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What </a:t>
          </a:r>
          <a:r>
            <a:rPr lang="en-US" sz="3200" i="1">
              <a:solidFill>
                <a:srgbClr val="FFFFFF"/>
              </a:solidFill>
              <a:latin typeface="Segoe UI Semilight"/>
              <a:ea typeface="+mn-ea"/>
              <a:cs typeface="+mn-cs"/>
            </a:rPr>
            <a:t>was</a:t>
          </a:r>
          <a:r>
            <a:rPr lang="en-US" sz="3200">
              <a:solidFill>
                <a:srgbClr val="FFFFFF"/>
              </a:solidFill>
              <a:latin typeface="Segoe UI Semilight"/>
              <a:ea typeface="+mn-ea"/>
              <a:cs typeface="+mn-cs"/>
            </a:rPr>
            <a:t> my app doing?</a:t>
          </a:r>
        </a:p>
      </dgm:t>
    </dgm:pt>
    <dgm:pt modelId="{5C268F4A-B486-4BD7-9A60-2906E7859C50}" type="parTrans" cxnId="{1F10F7D8-C4A8-4DAD-BBC9-EBC83B0B7B8F}">
      <dgm:prSet/>
      <dgm:spPr/>
      <dgm:t>
        <a:bodyPr/>
        <a:lstStyle/>
        <a:p>
          <a:endParaRPr lang="en-US"/>
        </a:p>
      </dgm:t>
    </dgm:pt>
    <dgm:pt modelId="{32398D68-2725-48A3-B46D-E9B74FA48722}" type="sibTrans" cxnId="{1F10F7D8-C4A8-4DAD-BBC9-EBC83B0B7B8F}">
      <dgm:prSet/>
      <dgm:spPr/>
      <dgm:t>
        <a:bodyPr/>
        <a:lstStyle/>
        <a:p>
          <a:endParaRPr lang="en-US"/>
        </a:p>
      </dgm:t>
    </dgm:pt>
    <dgm:pt modelId="{F76B2174-5D63-475E-A97D-15E8ED50F4BC}" type="pres">
      <dgm:prSet presAssocID="{79203530-CC57-4515-BBD2-69960E37B416}" presName="diagram" presStyleCnt="0">
        <dgm:presLayoutVars>
          <dgm:dir/>
          <dgm:resizeHandles val="exact"/>
        </dgm:presLayoutVars>
      </dgm:prSet>
      <dgm:spPr/>
    </dgm:pt>
    <dgm:pt modelId="{183C10AD-BA0B-4E77-93F6-F8A3C7733861}" type="pres">
      <dgm:prSet presAssocID="{83A4ECC5-44CC-46D3-99B9-F10F0D5F5C36}" presName="node" presStyleLbl="node1" presStyleIdx="0" presStyleCnt="4">
        <dgm:presLayoutVars>
          <dgm:bulletEnabled val="1"/>
        </dgm:presLayoutVars>
      </dgm:prSet>
      <dgm:spPr/>
    </dgm:pt>
    <dgm:pt modelId="{945839C6-6C97-4B38-AB9D-C3CD7960B525}" type="pres">
      <dgm:prSet presAssocID="{35221B8A-BFF0-4B4F-84DE-96219DECD19F}" presName="sibTrans" presStyleCnt="0"/>
      <dgm:spPr/>
    </dgm:pt>
    <dgm:pt modelId="{D0A95209-4A64-4A42-AA5D-06C79116F6D8}" type="pres">
      <dgm:prSet presAssocID="{D9719AE6-6416-4F68-AD51-DA83FA9A76C4}" presName="node" presStyleLbl="node1" presStyleIdx="1" presStyleCnt="4">
        <dgm:presLayoutVars>
          <dgm:bulletEnabled val="1"/>
        </dgm:presLayoutVars>
      </dgm:prSet>
      <dgm:spPr/>
    </dgm:pt>
    <dgm:pt modelId="{604DB77E-7209-4508-90B3-C50CBF5C4B2B}" type="pres">
      <dgm:prSet presAssocID="{7E9369BB-7255-40DF-8A66-CC3A881E67C8}" presName="sibTrans" presStyleCnt="0"/>
      <dgm:spPr/>
    </dgm:pt>
    <dgm:pt modelId="{35C23B7F-BD5B-4D33-9DC7-5320A83978CC}" type="pres">
      <dgm:prSet presAssocID="{80DEED94-319E-4996-AE26-454038FFEBAE}" presName="node" presStyleLbl="node1" presStyleIdx="2" presStyleCnt="4" custLinFactNeighborX="-149" custLinFactNeighborY="627">
        <dgm:presLayoutVars>
          <dgm:bulletEnabled val="1"/>
        </dgm:presLayoutVars>
      </dgm:prSet>
      <dgm:spPr/>
    </dgm:pt>
    <dgm:pt modelId="{62F14473-E140-4719-A460-77A7FC66C49F}" type="pres">
      <dgm:prSet presAssocID="{2407B22E-AB38-42C1-AB09-22D9564BE2AF}" presName="sibTrans" presStyleCnt="0"/>
      <dgm:spPr/>
    </dgm:pt>
    <dgm:pt modelId="{2D0C97DD-E6DA-408F-A432-D5FB4A85ACAF}" type="pres">
      <dgm:prSet presAssocID="{A401AB1C-194C-475B-8187-DCA1DF721A3E}" presName="node" presStyleLbl="node1" presStyleIdx="3" presStyleCnt="4">
        <dgm:presLayoutVars>
          <dgm:bulletEnabled val="1"/>
        </dgm:presLayoutVars>
      </dgm:prSet>
      <dgm:spPr/>
    </dgm:pt>
  </dgm:ptLst>
  <dgm:cxnLst>
    <dgm:cxn modelId="{93B06201-9700-4376-9BB5-28C0B93580C9}" srcId="{79203530-CC57-4515-BBD2-69960E37B416}" destId="{83A4ECC5-44CC-46D3-99B9-F10F0D5F5C36}" srcOrd="0" destOrd="0" parTransId="{63AC7052-E467-42B0-8007-234629983A64}" sibTransId="{35221B8A-BFF0-4B4F-84DE-96219DECD19F}"/>
    <dgm:cxn modelId="{3229EB17-A78A-4034-84AB-497486C89DDD}" srcId="{79203530-CC57-4515-BBD2-69960E37B416}" destId="{80DEED94-319E-4996-AE26-454038FFEBAE}" srcOrd="2" destOrd="0" parTransId="{35724FCD-B6CB-41A0-BEB7-7EFDBA760B46}" sibTransId="{2407B22E-AB38-42C1-AB09-22D9564BE2AF}"/>
    <dgm:cxn modelId="{B5200F39-AF15-4CDF-8932-141D9509EE9F}" type="presOf" srcId="{83A4ECC5-44CC-46D3-99B9-F10F0D5F5C36}" destId="{183C10AD-BA0B-4E77-93F6-F8A3C7733861}" srcOrd="0" destOrd="0" presId="urn:microsoft.com/office/officeart/2005/8/layout/default"/>
    <dgm:cxn modelId="{0CBD253D-1C53-47F0-A0EF-23B99AAA0486}" type="presOf" srcId="{79203530-CC57-4515-BBD2-69960E37B416}" destId="{F76B2174-5D63-475E-A97D-15E8ED50F4BC}" srcOrd="0" destOrd="0" presId="urn:microsoft.com/office/officeart/2005/8/layout/default"/>
    <dgm:cxn modelId="{AE266466-09D5-4AE7-8EEA-818C729EE39F}" type="presOf" srcId="{D9719AE6-6416-4F68-AD51-DA83FA9A76C4}" destId="{D0A95209-4A64-4A42-AA5D-06C79116F6D8}" srcOrd="0" destOrd="0" presId="urn:microsoft.com/office/officeart/2005/8/layout/default"/>
    <dgm:cxn modelId="{B8268672-907D-4A05-97FF-9524C1E44B63}" type="presOf" srcId="{80DEED94-319E-4996-AE26-454038FFEBAE}" destId="{35C23B7F-BD5B-4D33-9DC7-5320A83978CC}" srcOrd="0" destOrd="0" presId="urn:microsoft.com/office/officeart/2005/8/layout/default"/>
    <dgm:cxn modelId="{17A0DBA6-C800-41EB-BC2F-D663371CEFDB}" type="presOf" srcId="{A401AB1C-194C-475B-8187-DCA1DF721A3E}" destId="{2D0C97DD-E6DA-408F-A432-D5FB4A85ACAF}" srcOrd="0" destOrd="0" presId="urn:microsoft.com/office/officeart/2005/8/layout/default"/>
    <dgm:cxn modelId="{1392BDAA-E00E-4EA8-B75A-415A3650F646}" srcId="{79203530-CC57-4515-BBD2-69960E37B416}" destId="{D9719AE6-6416-4F68-AD51-DA83FA9A76C4}" srcOrd="1" destOrd="0" parTransId="{35982073-54A9-4830-A5F1-C10D9E852E37}" sibTransId="{7E9369BB-7255-40DF-8A66-CC3A881E67C8}"/>
    <dgm:cxn modelId="{1F10F7D8-C4A8-4DAD-BBC9-EBC83B0B7B8F}" srcId="{79203530-CC57-4515-BBD2-69960E37B416}" destId="{A401AB1C-194C-475B-8187-DCA1DF721A3E}" srcOrd="3" destOrd="0" parTransId="{5C268F4A-B486-4BD7-9A60-2906E7859C50}" sibTransId="{32398D68-2725-48A3-B46D-E9B74FA48722}"/>
    <dgm:cxn modelId="{38A8A036-17CD-4E77-9833-6741A719328D}" type="presParOf" srcId="{F76B2174-5D63-475E-A97D-15E8ED50F4BC}" destId="{183C10AD-BA0B-4E77-93F6-F8A3C7733861}" srcOrd="0" destOrd="0" presId="urn:microsoft.com/office/officeart/2005/8/layout/default"/>
    <dgm:cxn modelId="{EE9D0B0C-5366-4AD8-8C11-E07E8E70914A}" type="presParOf" srcId="{F76B2174-5D63-475E-A97D-15E8ED50F4BC}" destId="{945839C6-6C97-4B38-AB9D-C3CD7960B525}" srcOrd="1" destOrd="0" presId="urn:microsoft.com/office/officeart/2005/8/layout/default"/>
    <dgm:cxn modelId="{F7CDCF35-64DB-43E2-9D0E-AEA4C06C8970}" type="presParOf" srcId="{F76B2174-5D63-475E-A97D-15E8ED50F4BC}" destId="{D0A95209-4A64-4A42-AA5D-06C79116F6D8}" srcOrd="2" destOrd="0" presId="urn:microsoft.com/office/officeart/2005/8/layout/default"/>
    <dgm:cxn modelId="{0CCF8F46-7AAB-47BE-8732-A19325F9810A}" type="presParOf" srcId="{F76B2174-5D63-475E-A97D-15E8ED50F4BC}" destId="{604DB77E-7209-4508-90B3-C50CBF5C4B2B}" srcOrd="3" destOrd="0" presId="urn:microsoft.com/office/officeart/2005/8/layout/default"/>
    <dgm:cxn modelId="{7D793369-39EE-4D75-991E-FB87F45B1DF4}" type="presParOf" srcId="{F76B2174-5D63-475E-A97D-15E8ED50F4BC}" destId="{35C23B7F-BD5B-4D33-9DC7-5320A83978CC}" srcOrd="4" destOrd="0" presId="urn:microsoft.com/office/officeart/2005/8/layout/default"/>
    <dgm:cxn modelId="{6147F830-E47F-4871-8D38-719D58E1FA01}" type="presParOf" srcId="{F76B2174-5D63-475E-A97D-15E8ED50F4BC}" destId="{62F14473-E140-4719-A460-77A7FC66C49F}" srcOrd="5" destOrd="0" presId="urn:microsoft.com/office/officeart/2005/8/layout/default"/>
    <dgm:cxn modelId="{2ED7E491-83B5-4838-BEA6-0F5EED90633A}" type="presParOf" srcId="{F76B2174-5D63-475E-A97D-15E8ED50F4BC}" destId="{2D0C97DD-E6DA-408F-A432-D5FB4A85ACA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C10AD-BA0B-4E77-93F6-F8A3C7733861}">
      <dsp:nvSpPr>
        <dsp:cNvPr id="0" name=""/>
        <dsp:cNvSpPr/>
      </dsp:nvSpPr>
      <dsp:spPr>
        <a:xfrm>
          <a:off x="992" y="194109"/>
          <a:ext cx="3868982" cy="2321389"/>
        </a:xfrm>
        <a:prstGeom prst="rect">
          <a:avLst/>
        </a:prstGeom>
        <a:solidFill>
          <a:srgbClr val="002050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Monitor</a:t>
          </a:r>
        </a:p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What is my app doing?</a:t>
          </a:r>
          <a:endParaRPr lang="en-US" sz="3900" kern="1200">
            <a:solidFill>
              <a:srgbClr val="FFFFFF"/>
            </a:solidFill>
            <a:latin typeface="Segoe UI Semilight"/>
            <a:ea typeface="+mn-ea"/>
            <a:cs typeface="+mn-cs"/>
          </a:endParaRPr>
        </a:p>
      </dsp:txBody>
      <dsp:txXfrm>
        <a:off x="992" y="194109"/>
        <a:ext cx="3868982" cy="2321389"/>
      </dsp:txXfrm>
    </dsp:sp>
    <dsp:sp modelId="{D0A95209-4A64-4A42-AA5D-06C79116F6D8}">
      <dsp:nvSpPr>
        <dsp:cNvPr id="0" name=""/>
        <dsp:cNvSpPr/>
      </dsp:nvSpPr>
      <dsp:spPr>
        <a:xfrm>
          <a:off x="4256873" y="194109"/>
          <a:ext cx="3868982" cy="2321389"/>
        </a:xfrm>
        <a:prstGeom prst="rect">
          <a:avLst/>
        </a:prstGeom>
        <a:solidFill>
          <a:srgbClr val="002050">
            <a:hueOff val="-452313"/>
            <a:satOff val="0"/>
            <a:lumOff val="10588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Alert</a:t>
          </a:r>
        </a:p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Is my app unhealthy?</a:t>
          </a:r>
        </a:p>
      </dsp:txBody>
      <dsp:txXfrm>
        <a:off x="4256873" y="194109"/>
        <a:ext cx="3868982" cy="2321389"/>
      </dsp:txXfrm>
    </dsp:sp>
    <dsp:sp modelId="{35C23B7F-BD5B-4D33-9DC7-5320A83978CC}">
      <dsp:nvSpPr>
        <dsp:cNvPr id="0" name=""/>
        <dsp:cNvSpPr/>
      </dsp:nvSpPr>
      <dsp:spPr>
        <a:xfrm>
          <a:off x="0" y="2916952"/>
          <a:ext cx="3868982" cy="2321389"/>
        </a:xfrm>
        <a:prstGeom prst="rect">
          <a:avLst/>
        </a:prstGeom>
        <a:solidFill>
          <a:srgbClr val="002050">
            <a:hueOff val="-904625"/>
            <a:satOff val="0"/>
            <a:lumOff val="21177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Diagnose</a:t>
          </a:r>
        </a:p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Why is it unhealthy?</a:t>
          </a:r>
        </a:p>
      </dsp:txBody>
      <dsp:txXfrm>
        <a:off x="0" y="2916952"/>
        <a:ext cx="3868982" cy="2321389"/>
      </dsp:txXfrm>
    </dsp:sp>
    <dsp:sp modelId="{2D0C97DD-E6DA-408F-A432-D5FB4A85ACAF}">
      <dsp:nvSpPr>
        <dsp:cNvPr id="0" name=""/>
        <dsp:cNvSpPr/>
      </dsp:nvSpPr>
      <dsp:spPr>
        <a:xfrm>
          <a:off x="4256873" y="2902397"/>
          <a:ext cx="3868982" cy="2321389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Learn</a:t>
          </a:r>
        </a:p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What </a:t>
          </a:r>
          <a:r>
            <a:rPr lang="en-US" sz="3200" i="1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was</a:t>
          </a:r>
          <a:r>
            <a:rPr lang="en-US" sz="3200" kern="1200">
              <a:solidFill>
                <a:srgbClr val="FFFFFF"/>
              </a:solidFill>
              <a:latin typeface="Segoe UI Semilight"/>
              <a:ea typeface="+mn-ea"/>
              <a:cs typeface="+mn-cs"/>
            </a:rPr>
            <a:t> my app doing?</a:t>
          </a:r>
        </a:p>
      </dsp:txBody>
      <dsp:txXfrm>
        <a:off x="4256873" y="2902397"/>
        <a:ext cx="3868982" cy="2321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9/17/2018 2:15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9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398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Azure’s </a:t>
            </a:r>
            <a:r>
              <a:rPr lang="en-US" err="1"/>
              <a:t>serverless</a:t>
            </a:r>
            <a:r>
              <a:rPr lang="en-US"/>
              <a:t>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6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The</a:t>
            </a:r>
            <a:r>
              <a:rPr lang="en-US" b="1"/>
              <a:t> Consumption</a:t>
            </a:r>
            <a:r>
              <a:rPr lang="en-US"/>
              <a:t> </a:t>
            </a:r>
            <a:r>
              <a:rPr lang="en-US" b="1"/>
              <a:t>Plan</a:t>
            </a:r>
            <a:r>
              <a:rPr lang="en-US"/>
              <a:t> does not allow explicit scale configuration (including compute instance size or number of compute instances). The scale is managed entirely by the platform based on incoming events.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BD6B6-8A33-4D4F-8F48-A37C99124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some cases</a:t>
            </a:r>
            <a:r>
              <a:rPr lang="en-US" baseline="0"/>
              <a:t> where functions run continuously this option may be more cost effective.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BD6B6-8A33-4D4F-8F48-A37C99124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23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 simple event hub JS function (just trigger)</a:t>
            </a:r>
          </a:p>
          <a:p>
            <a:endParaRPr lang="en-US" dirty="0"/>
          </a:p>
          <a:p>
            <a:r>
              <a:rPr lang="en-US" dirty="0"/>
              <a:t>Then, a good example of a C# function with a trigger and input/output bindings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43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39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Proxies allow you to easily set up an API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0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Redirection made easy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8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8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this talk is a </a:t>
            </a:r>
            <a:r>
              <a:rPr lang="en-US" dirty="0" err="1"/>
              <a:t>followup</a:t>
            </a:r>
            <a:r>
              <a:rPr lang="en-US" dirty="0"/>
              <a:t> to yesterday’s session on </a:t>
            </a:r>
            <a:r>
              <a:rPr lang="en-US" dirty="0" err="1"/>
              <a:t>serverless</a:t>
            </a:r>
            <a:r>
              <a:rPr lang="en-US" dirty="0"/>
              <a:t> in general: we will overlap a little but its not necessary to have gone to the previous talk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Inner loop: a developers life day to day, writing and debugging code</a:t>
            </a:r>
          </a:p>
          <a:p>
            <a:r>
              <a:rPr lang="en-US" dirty="0"/>
              <a:t>Outer loop: a developers life week to week, pushing code and monitoring their service</a:t>
            </a:r>
          </a:p>
          <a:p>
            <a:endParaRPr lang="en-US" dirty="0"/>
          </a:p>
          <a:p>
            <a:r>
              <a:rPr lang="en-US" dirty="0"/>
              <a:t>We fulfill developer needs for both scenarios.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2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r>
              <a:rPr lang="en-US" dirty="0"/>
              <a:t>1) Bump out to visual studio with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68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“Why is monitoring important”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Insights! </a:t>
            </a:r>
          </a:p>
          <a:p>
            <a:endParaRPr lang="en-US" dirty="0"/>
          </a:p>
          <a:p>
            <a:r>
              <a:rPr lang="en-US" dirty="0"/>
              <a:t>Mention Functions has two options for monitoring: in portal and App Insights, with App Insights being the premium service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0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r>
              <a:rPr lang="en-US" dirty="0"/>
              <a:t>1) Bump out to portal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48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Visit https://photomosaic-prod.azurewebsites.net/ for working demo</a:t>
            </a:r>
          </a:p>
          <a:p>
            <a:pPr marL="228600" indent="-228600">
              <a:buAutoNum type="arabicParenR"/>
            </a:pPr>
            <a:r>
              <a:rPr lang="en-US" dirty="0"/>
              <a:t>Pull https://github.com/Azure-Samples/functions-dotnet-photo-mosaic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Script: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 Show code, no need to fully walk through at beginning since it’s a bit complicated</a:t>
            </a:r>
          </a:p>
          <a:p>
            <a:pPr marL="0" indent="0">
              <a:buNone/>
            </a:pPr>
            <a:r>
              <a:rPr lang="en-US" dirty="0"/>
              <a:t>2)  Visit link – upload photo and pick a search term (I personally like functions logo made out of random things)</a:t>
            </a:r>
          </a:p>
          <a:p>
            <a:pPr marL="0" indent="0">
              <a:buNone/>
            </a:pPr>
            <a:r>
              <a:rPr lang="en-US" dirty="0"/>
              <a:t>3)  Try a few more photos for fun. You can also test the original purpose of the app which involves detecting photos of landmarks (trained on space needle and a few others)</a:t>
            </a:r>
          </a:p>
          <a:p>
            <a:pPr marL="0" indent="0">
              <a:buNone/>
            </a:pPr>
            <a:r>
              <a:rPr lang="en-US" dirty="0"/>
              <a:t>4) Go back to code and take a deeper look. Most of the logic is involved with the mosaic generation, all integration is super easy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32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37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Pretty easy to google “Tug of War Azure Functions” or “Photo Mosaic Azure Functions” and get to the above demos source code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1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“What is Azure Functions?”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C75F3-216E-493E-8C0E-47FBFD315F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5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 previous slide, you can write Functions in many languages, with more on the way!</a:t>
            </a:r>
          </a:p>
          <a:p>
            <a:endParaRPr lang="en-US" dirty="0"/>
          </a:p>
          <a:p>
            <a:r>
              <a:rPr lang="en-US" dirty="0"/>
              <a:t>All experimental means is that its meant for POCs rather than production workloads in its current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9/17/2018 2:15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Bump out to portal/login</a:t>
            </a:r>
          </a:p>
          <a:p>
            <a:pPr marL="228600" indent="-228600">
              <a:buAutoNum type="arabicParenR"/>
            </a:pPr>
            <a:r>
              <a:rPr lang="en-US" dirty="0"/>
              <a:t>Create new </a:t>
            </a:r>
            <a:r>
              <a:rPr lang="en-US" dirty="0" err="1"/>
              <a:t>Fx</a:t>
            </a:r>
            <a:r>
              <a:rPr lang="en-US" dirty="0"/>
              <a:t> App</a:t>
            </a:r>
          </a:p>
          <a:p>
            <a:pPr marL="228600" indent="-228600">
              <a:buAutoNum type="arabicParenR"/>
            </a:pPr>
            <a:r>
              <a:rPr lang="en-US" dirty="0"/>
              <a:t>Create new HTTP </a:t>
            </a:r>
            <a:r>
              <a:rPr lang="en-US" dirty="0" err="1"/>
              <a:t>Fx</a:t>
            </a:r>
            <a:r>
              <a:rPr lang="en-US" dirty="0"/>
              <a:t> (maybe poll audience for C# vs JS)</a:t>
            </a:r>
          </a:p>
          <a:p>
            <a:pPr marL="228600" indent="-228600">
              <a:buAutoNum type="arabicParenR"/>
            </a:pPr>
            <a:r>
              <a:rPr lang="en-US" dirty="0"/>
              <a:t>Walk through hello world code</a:t>
            </a:r>
          </a:p>
          <a:p>
            <a:pPr marL="228600" indent="-228600">
              <a:buAutoNum type="arabicParenR"/>
            </a:pPr>
            <a:r>
              <a:rPr lang="en-US" dirty="0"/>
              <a:t>Copy endpoint address, visit in browser, append “&amp;name=“&lt;City you’re in&gt;”</a:t>
            </a:r>
          </a:p>
          <a:p>
            <a:pPr marL="228600" indent="-228600">
              <a:buAutoNum type="arabicParenR"/>
            </a:pPr>
            <a:r>
              <a:rPr lang="en-US" dirty="0"/>
              <a:t>Bump back to portal</a:t>
            </a:r>
          </a:p>
          <a:p>
            <a:pPr marL="228600" indent="-228600">
              <a:buAutoNum type="arabicParenR"/>
            </a:pPr>
            <a:r>
              <a:rPr lang="en-US" dirty="0"/>
              <a:t>Make change to code (maybe append “!!!!!!!!!!!!!!!!!”)</a:t>
            </a:r>
          </a:p>
          <a:p>
            <a:pPr marL="228600" indent="-228600">
              <a:buAutoNum type="arabicParenR"/>
            </a:pPr>
            <a:r>
              <a:rPr lang="en-US" dirty="0"/>
              <a:t>Go back to endpoint and see changes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8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9/17/2018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many customers who have seen success with serverless technologies.  Today we want to talk about a few of them: </a:t>
            </a:r>
          </a:p>
          <a:p>
            <a:endParaRPr lang="en-US"/>
          </a:p>
          <a:p>
            <a:r>
              <a:rPr lang="en-US"/>
              <a:t>First one is FUJIFILM.</a:t>
            </a:r>
          </a:p>
          <a:p>
            <a:r>
              <a:rPr lang="en-US"/>
              <a:t>They had a very popular image management/sharing service that handled more than a terabyte of data each day.</a:t>
            </a:r>
          </a:p>
          <a:p>
            <a:pPr marL="171450" indent="-171450">
              <a:buFontTx/>
              <a:buChar char="-"/>
            </a:pPr>
            <a:r>
              <a:rPr lang="en-US"/>
              <a:t>They were looking to improve the customer experience by providing better reliability and lower latency in the service</a:t>
            </a:r>
          </a:p>
          <a:p>
            <a:pPr marL="171450" indent="-171450">
              <a:buFontTx/>
              <a:buChar char="-"/>
            </a:pPr>
            <a:r>
              <a:rPr lang="en-US"/>
              <a:t>Another goal was to </a:t>
            </a:r>
            <a:r>
              <a:rPr lang="en-US" b="1"/>
              <a:t>rearchitect </a:t>
            </a:r>
            <a:r>
              <a:rPr lang="en-US"/>
              <a:t>their service in a way that allows them to add future enhancements more quickly and at a faster cadence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In the previous version of the service, they found that they were spending an inordinate amount of time in dealing with things that had nothing to do with the core business – things like managing the infrastructure, worrying about adding more servers when demand goes up, and so on.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When they moved to serverless architecture, they didn’t have to do any of that, and they saved 75% time on their development costs. </a:t>
            </a:r>
          </a:p>
          <a:p>
            <a:pPr marL="0" indent="0">
              <a:buFontTx/>
              <a:buNone/>
            </a:pPr>
            <a:r>
              <a:rPr lang="en-US"/>
              <a:t>And when they started building the actual service, by the virtue of using Azure Functions, they could very naturally adopt a microservices architecture which decouples the development efforts of different teams and allows you to introduce enhancements to the system </a:t>
            </a:r>
            <a:r>
              <a:rPr lang="en-US" b="1"/>
              <a:t>without </a:t>
            </a:r>
            <a:r>
              <a:rPr lang="en-US"/>
              <a:t>disrupting the existing service.  This improves the uptime of the service.</a:t>
            </a:r>
          </a:p>
          <a:p>
            <a:pPr marL="0" indent="0">
              <a:buFontTx/>
              <a:buNone/>
            </a:pPr>
            <a:r>
              <a:rPr lang="en-US"/>
              <a:t>Also, by the virtue of using Cosmos DB, a fully managed, planet scale DB for their serverless app, they were able to reduce the overall latency by 95%, far exceeding the goals they had set for themselves.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9/17/2018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“What is </a:t>
            </a:r>
            <a:r>
              <a:rPr lang="en-US" err="1"/>
              <a:t>serverless</a:t>
            </a:r>
            <a:r>
              <a:rPr lang="en-US"/>
              <a:t>?”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9/17/2018 2:15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36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  <a:p>
            <a:endParaRPr lang="en-US" dirty="0"/>
          </a:p>
          <a:p>
            <a:pPr lvl="0"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36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emf"/><Relationship Id="rId5" Type="http://schemas.openxmlformats.org/officeDocument/2006/relationships/image" Target="../media/image2.emf"/><Relationship Id="rId4" Type="http://schemas.openxmlformats.org/officeDocument/2006/relationships/image" Target="../media/image22.em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Amsterda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8355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Amsterdam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CCDA-97D8-4EEC-BB70-35BB2656C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0"/>
            <a:ext cx="4366652" cy="4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2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ydn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36454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Sydney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D2B44-02B3-4704-B20D-77B0E4EDCD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469265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el Aviv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06475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Tel Aviv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D136F-B74A-4FBF-985E-0358DDC8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839" y="471490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Toron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47127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Toronto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E9F7-EE91-428F-991B-A1C207969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679" y="41872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rsaw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45668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Warsaw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32CC-0029-4324-9EC2-67195E1F6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9" y="42100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Washington, D.C.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738763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Washington, D.C.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D4B5-4269-42DF-97F7-8743E616EA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8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Birmingham, U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619948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Birmingham, UK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A3A6C4-7EA4-41C1-9EFC-7974C748C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127" y="2125663"/>
            <a:ext cx="43145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Cape T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908151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Cape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5838-1B1B-4CB1-9F58-D335A2909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199" y="391032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2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10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841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87E2B-2F4D-4DAC-8C20-FA77D0F1AD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E4B19-6424-44A4-99B5-D9DE6C5EF396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16763-B302-4CB4-A7E6-335EB9F4A5AA}"/>
              </a:ext>
            </a:extLst>
          </p:cNvPr>
          <p:cNvSpPr txBox="1"/>
          <p:nvPr userDrawn="1"/>
        </p:nvSpPr>
        <p:spPr>
          <a:xfrm>
            <a:off x="280281" y="2799718"/>
            <a:ext cx="5384744" cy="116923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6400736" cy="1828786"/>
          </a:xfrm>
          <a:noFill/>
        </p:spPr>
        <p:txBody>
          <a:bodyPr lIns="146304" tIns="91440" rIns="146304" bIns="91440" anchor="b" anchorCtr="0"/>
          <a:lstStyle>
            <a:lvl1pPr>
              <a:defRPr sz="48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4863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A3A71-CF72-4A04-8AB8-1B3477212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Frankfur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621919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Frankfurt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8B27FA-10B5-4C39-ADFF-DA897B85E2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039" y="471233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Pari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014188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32C38-E6F3-48E3-812F-24ED6A89E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521" y="461331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Generi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5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71426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1002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34584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97460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61819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841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3043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861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n Francisc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225574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 Francisco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9E530-00ED-4A6D-98AC-2BE2AD154F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20688"/>
            <a:ext cx="7955513" cy="79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3186">
                      <a:schemeClr val="tx1"/>
                    </a:gs>
                    <a:gs pos="4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15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825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366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44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A69CC-395D-4D52-BADE-B1874221DB9F}"/>
              </a:ext>
            </a:extLst>
          </p:cNvPr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44D56-8C5C-48EA-94B1-5231777E996B}"/>
              </a:ext>
            </a:extLst>
          </p:cNvPr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466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invGray">
          <a:xfrm>
            <a:off x="464013" y="479649"/>
            <a:ext cx="1436313" cy="30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28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Amsterd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1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Bangal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Birmingham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9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ao Paul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45799" cy="7516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São Paulo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32E03-0B5B-49BA-ADCC-30A953E941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516" y="408656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Chicag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2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Copenhage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Frankfurt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Johannesburg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Mexico City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42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Mila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3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Pragu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96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São Pa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17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Seoul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3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Singapo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0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ingapo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782604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Singapore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6B11-2064-487A-9227-FD2929577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369" y="2134576"/>
            <a:ext cx="4274428" cy="4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6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Taipei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Tel Aviv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6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Toront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19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-Washington DC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3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2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43" y="6209084"/>
            <a:ext cx="1448093" cy="310896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A424FDF2-8230-4BEF-B8EC-B91A69DC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5CD28-DFFB-4128-8D73-597E9D8E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  <p:pic>
        <p:nvPicPr>
          <p:cNvPr id="11" name="MS logo white - EMF">
            <a:extLst>
              <a:ext uri="{FF2B5EF4-FFF2-40B4-BE49-F238E27FC236}">
                <a16:creationId xmlns:a16="http://schemas.microsoft.com/office/drawing/2014/main" id="{9D302369-6786-4EB4-8072-9A19C9EDFA1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FE538-352E-475F-A312-FAA8DBC9CD7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17583" y="2125663"/>
            <a:ext cx="5546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9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3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33062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" y="-1841"/>
            <a:ext cx="12431103" cy="6998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0106"/>
            <a:ext cx="11887200" cy="931155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399" cap="none" baseline="0">
                <a:solidFill>
                  <a:srgbClr val="0D538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87201" y="6697662"/>
            <a:ext cx="549275" cy="298704"/>
          </a:xfrm>
        </p:spPr>
        <p:txBody>
          <a:bodyPr lIns="0" tIns="0" rIns="0" bIns="0"/>
          <a:lstStyle>
            <a:lvl1pPr algn="ctr">
              <a:defRPr sz="1099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3863B58-CBB8-49E9-BA96-0A2E095CB18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74639" y="1363664"/>
            <a:ext cx="11887200" cy="553870"/>
          </a:xfrm>
        </p:spPr>
        <p:txBody>
          <a:bodyPr lIns="182880" tIns="0" rIns="0" bIns="0"/>
          <a:lstStyle>
            <a:lvl1pPr>
              <a:lnSpc>
                <a:spcPct val="90000"/>
              </a:lnSpc>
              <a:defRPr sz="3999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0" marR="0" indent="0" algn="l" defTabSz="120814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C:\Users\petern\AppData\Local\Temp\vmware-petern\VMwareDnD\cded05ca\MSFT_logo_rgb_C-G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3" y="6672424"/>
            <a:ext cx="926819" cy="340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Main 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49" y="6765277"/>
            <a:ext cx="914389" cy="1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18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 Color Block (R) and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2"/>
            <a:ext cx="12435838" cy="69982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17919" y="1842"/>
            <a:ext cx="6218238" cy="6994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218238" cy="6697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18557" y="-1840"/>
            <a:ext cx="6217919" cy="6996366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r="-100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</a:endParaRPr>
          </a:p>
        </p:txBody>
      </p:sp>
      <p:pic>
        <p:nvPicPr>
          <p:cNvPr id="2050" name="Picture 2" descr="C:\Users\petern\AppData\Local\Temp\vmware-petern\VMwareDnD\cded05ca\MSFT_logo_rgb_C-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3" y="6672424"/>
            <a:ext cx="926819" cy="340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/>
        </p:nvSpPr>
        <p:spPr>
          <a:xfrm>
            <a:off x="11692891" y="6687512"/>
            <a:ext cx="747627" cy="307014"/>
          </a:xfrm>
          <a:custGeom>
            <a:avLst/>
            <a:gdLst>
              <a:gd name="connsiteX0" fmla="*/ 0 w 741045"/>
              <a:gd name="connsiteY0" fmla="*/ 0 h 308610"/>
              <a:gd name="connsiteX1" fmla="*/ 739140 w 741045"/>
              <a:gd name="connsiteY1" fmla="*/ 5715 h 308610"/>
              <a:gd name="connsiteX2" fmla="*/ 741045 w 741045"/>
              <a:gd name="connsiteY2" fmla="*/ 308610 h 308610"/>
              <a:gd name="connsiteX3" fmla="*/ 184785 w 741045"/>
              <a:gd name="connsiteY3" fmla="*/ 306705 h 308610"/>
              <a:gd name="connsiteX4" fmla="*/ 0 w 741045"/>
              <a:gd name="connsiteY4" fmla="*/ 0 h 308610"/>
              <a:gd name="connsiteX0" fmla="*/ 0 w 741045"/>
              <a:gd name="connsiteY0" fmla="*/ 0 h 312420"/>
              <a:gd name="connsiteX1" fmla="*/ 739140 w 741045"/>
              <a:gd name="connsiteY1" fmla="*/ 5715 h 312420"/>
              <a:gd name="connsiteX2" fmla="*/ 741045 w 741045"/>
              <a:gd name="connsiteY2" fmla="*/ 308610 h 312420"/>
              <a:gd name="connsiteX3" fmla="*/ 180975 w 741045"/>
              <a:gd name="connsiteY3" fmla="*/ 312420 h 312420"/>
              <a:gd name="connsiteX4" fmla="*/ 0 w 741045"/>
              <a:gd name="connsiteY4" fmla="*/ 0 h 312420"/>
              <a:gd name="connsiteX0" fmla="*/ 0 w 748665"/>
              <a:gd name="connsiteY0" fmla="*/ 0 h 312420"/>
              <a:gd name="connsiteX1" fmla="*/ 748665 w 748665"/>
              <a:gd name="connsiteY1" fmla="*/ 0 h 312420"/>
              <a:gd name="connsiteX2" fmla="*/ 741045 w 748665"/>
              <a:gd name="connsiteY2" fmla="*/ 308610 h 312420"/>
              <a:gd name="connsiteX3" fmla="*/ 180975 w 748665"/>
              <a:gd name="connsiteY3" fmla="*/ 312420 h 312420"/>
              <a:gd name="connsiteX4" fmla="*/ 0 w 748665"/>
              <a:gd name="connsiteY4" fmla="*/ 0 h 312420"/>
              <a:gd name="connsiteX0" fmla="*/ 0 w 741045"/>
              <a:gd name="connsiteY0" fmla="*/ 0 h 312420"/>
              <a:gd name="connsiteX1" fmla="*/ 737235 w 741045"/>
              <a:gd name="connsiteY1" fmla="*/ 3810 h 312420"/>
              <a:gd name="connsiteX2" fmla="*/ 741045 w 741045"/>
              <a:gd name="connsiteY2" fmla="*/ 308610 h 312420"/>
              <a:gd name="connsiteX3" fmla="*/ 180975 w 741045"/>
              <a:gd name="connsiteY3" fmla="*/ 312420 h 312420"/>
              <a:gd name="connsiteX4" fmla="*/ 0 w 741045"/>
              <a:gd name="connsiteY4" fmla="*/ 0 h 312420"/>
              <a:gd name="connsiteX0" fmla="*/ 0 w 746760"/>
              <a:gd name="connsiteY0" fmla="*/ 0 h 312420"/>
              <a:gd name="connsiteX1" fmla="*/ 742950 w 746760"/>
              <a:gd name="connsiteY1" fmla="*/ 3810 h 312420"/>
              <a:gd name="connsiteX2" fmla="*/ 746760 w 746760"/>
              <a:gd name="connsiteY2" fmla="*/ 308610 h 312420"/>
              <a:gd name="connsiteX3" fmla="*/ 186690 w 746760"/>
              <a:gd name="connsiteY3" fmla="*/ 312420 h 312420"/>
              <a:gd name="connsiteX4" fmla="*/ 0 w 746760"/>
              <a:gd name="connsiteY4" fmla="*/ 0 h 312420"/>
              <a:gd name="connsiteX0" fmla="*/ 0 w 746760"/>
              <a:gd name="connsiteY0" fmla="*/ 0 h 312420"/>
              <a:gd name="connsiteX1" fmla="*/ 742950 w 746760"/>
              <a:gd name="connsiteY1" fmla="*/ 3810 h 312420"/>
              <a:gd name="connsiteX2" fmla="*/ 746760 w 746760"/>
              <a:gd name="connsiteY2" fmla="*/ 312420 h 312420"/>
              <a:gd name="connsiteX3" fmla="*/ 186690 w 746760"/>
              <a:gd name="connsiteY3" fmla="*/ 312420 h 312420"/>
              <a:gd name="connsiteX4" fmla="*/ 0 w 746760"/>
              <a:gd name="connsiteY4" fmla="*/ 0 h 312420"/>
              <a:gd name="connsiteX0" fmla="*/ 0 w 747627"/>
              <a:gd name="connsiteY0" fmla="*/ 964 h 313384"/>
              <a:gd name="connsiteX1" fmla="*/ 747627 w 747627"/>
              <a:gd name="connsiteY1" fmla="*/ 0 h 313384"/>
              <a:gd name="connsiteX2" fmla="*/ 746760 w 747627"/>
              <a:gd name="connsiteY2" fmla="*/ 313384 h 313384"/>
              <a:gd name="connsiteX3" fmla="*/ 186690 w 747627"/>
              <a:gd name="connsiteY3" fmla="*/ 313384 h 313384"/>
              <a:gd name="connsiteX4" fmla="*/ 0 w 747627"/>
              <a:gd name="connsiteY4" fmla="*/ 964 h 31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627" h="313384">
                <a:moveTo>
                  <a:pt x="0" y="964"/>
                </a:moveTo>
                <a:lnTo>
                  <a:pt x="747627" y="0"/>
                </a:lnTo>
                <a:lnTo>
                  <a:pt x="746760" y="313384"/>
                </a:lnTo>
                <a:lnTo>
                  <a:pt x="186690" y="313384"/>
                </a:lnTo>
                <a:lnTo>
                  <a:pt x="0" y="9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</a:endParaRPr>
          </a:p>
        </p:txBody>
      </p:sp>
      <p:pic>
        <p:nvPicPr>
          <p:cNvPr id="32" name="Picture 5" descr="C:\Users\petern\AppData\Local\Temp\vmware-petern\VMwareDnD\8013908a\PPE_Logo_RGB_bootcamp_600x1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6746558"/>
            <a:ext cx="882408" cy="1926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87201" y="6695821"/>
            <a:ext cx="549275" cy="298704"/>
          </a:xfrm>
        </p:spPr>
        <p:txBody>
          <a:bodyPr lIns="0" tIns="0" rIns="0" bIns="0"/>
          <a:lstStyle>
            <a:lvl1pPr algn="ctr">
              <a:defRPr sz="1099">
                <a:solidFill>
                  <a:schemeClr val="accent4"/>
                </a:solidFill>
                <a:latin typeface="Segoe Pro" panose="020B0502040504020203" pitchFamily="34" charset="0"/>
              </a:defRPr>
            </a:lvl1pPr>
          </a:lstStyle>
          <a:p>
            <a:fld id="{63863B58-CBB8-49E9-BA96-0A2E095CB1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638" y="1211263"/>
            <a:ext cx="5486400" cy="1477071"/>
          </a:xfrm>
        </p:spPr>
        <p:txBody>
          <a:bodyPr lIns="182880" tIns="182880" rIns="182880" bIns="18288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08737"/>
            <a:ext cx="5486400" cy="5123135"/>
          </a:xfrm>
        </p:spPr>
        <p:txBody>
          <a:bodyPr lIns="182880" tIns="0" rIns="182880" bIns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3999" cap="none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212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4329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6441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(Stockhol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80281" y="2115503"/>
            <a:ext cx="618015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80281" y="2799718"/>
            <a:ext cx="1826526" cy="7130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600" spc="-3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Stockholm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A8868-18E5-423A-8715-F7EC8EE06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59" y="398409"/>
            <a:ext cx="7955280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6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-in (Amsterdam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/>
        </p:nvSpPr>
        <p:spPr>
          <a:xfrm>
            <a:off x="1034250" y="2293265"/>
            <a:ext cx="5278434" cy="244841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34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34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Amsterdam!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CCDA-97D8-4EEC-BB70-35BB2656C9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1"/>
            <a:ext cx="4366652" cy="4655503"/>
          </a:xfrm>
          <a:prstGeom prst="rect">
            <a:avLst/>
          </a:prstGeom>
        </p:spPr>
      </p:pic>
      <p:pic>
        <p:nvPicPr>
          <p:cNvPr id="5" name="MS logo white - EMF">
            <a:extLst>
              <a:ext uri="{FF2B5EF4-FFF2-40B4-BE49-F238E27FC236}">
                <a16:creationId xmlns:a16="http://schemas.microsoft.com/office/drawing/2014/main" id="{3A87004C-5F70-4894-9CA6-C5CB9256C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25D32-C72D-44C7-A3AE-558C462B57CB}"/>
              </a:ext>
            </a:extLst>
          </p:cNvPr>
          <p:cNvSpPr txBox="1"/>
          <p:nvPr userDrawn="1"/>
        </p:nvSpPr>
        <p:spPr>
          <a:xfrm>
            <a:off x="1034250" y="2293265"/>
            <a:ext cx="5278434" cy="244841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34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34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Amsterdam!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AA433-912E-4B21-956A-210533FEA3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464" y="2072641"/>
            <a:ext cx="4366652" cy="4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31" r:id="rId2"/>
    <p:sldLayoutId id="2147484532" r:id="rId3"/>
    <p:sldLayoutId id="2147484533" r:id="rId4"/>
    <p:sldLayoutId id="2147484534" r:id="rId5"/>
    <p:sldLayoutId id="2147484535" r:id="rId6"/>
    <p:sldLayoutId id="2147484536" r:id="rId7"/>
    <p:sldLayoutId id="2147484537" r:id="rId8"/>
    <p:sldLayoutId id="2147484538" r:id="rId9"/>
    <p:sldLayoutId id="2147484539" r:id="rId10"/>
    <p:sldLayoutId id="2147484540" r:id="rId11"/>
    <p:sldLayoutId id="2147484541" r:id="rId12"/>
    <p:sldLayoutId id="2147484542" r:id="rId13"/>
    <p:sldLayoutId id="2147484543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544" r:id="rId18"/>
    <p:sldLayoutId id="2147484545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18" name="Group 17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6" name="Rectangle 35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38" name="Rectangle 37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39" name="Rectangle 38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0" name="Rectangle 39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37168">
                      <a:srgbClr val="161616"/>
                    </a:gs>
                    <a:gs pos="72000">
                      <a:srgbClr val="16161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F3658-BA2E-4D9D-BEA5-BAC297AB8B3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1BCF7B-F971-4D45-9DAB-DACA36655970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2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8" r:id="rId1"/>
    <p:sldLayoutId id="2147484549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8" r:id="rId21"/>
    <p:sldLayoutId id="2147484569" r:id="rId22"/>
    <p:sldLayoutId id="2147484570" r:id="rId23"/>
    <p:sldLayoutId id="2147484571" r:id="rId24"/>
    <p:sldLayoutId id="2147484572" r:id="rId25"/>
    <p:sldLayoutId id="2147484573" r:id="rId26"/>
    <p:sldLayoutId id="2147484574" r:id="rId27"/>
    <p:sldLayoutId id="2147484575" r:id="rId28"/>
    <p:sldLayoutId id="2147484576" r:id="rId29"/>
    <p:sldLayoutId id="2147484577" r:id="rId30"/>
    <p:sldLayoutId id="2147484578" r:id="rId31"/>
    <p:sldLayoutId id="2147484579" r:id="rId32"/>
    <p:sldLayoutId id="2147484580" r:id="rId33"/>
    <p:sldLayoutId id="2147484581" r:id="rId34"/>
    <p:sldLayoutId id="2147484582" r:id="rId35"/>
    <p:sldLayoutId id="2147484583" r:id="rId36"/>
    <p:sldLayoutId id="2147484584" r:id="rId37"/>
    <p:sldLayoutId id="2147484585" r:id="rId38"/>
    <p:sldLayoutId id="2147484586" r:id="rId39"/>
    <p:sldLayoutId id="2147484587" r:id="rId40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59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58.png"/><Relationship Id="rId5" Type="http://schemas.microsoft.com/office/2007/relationships/hdphoto" Target="../media/hdphoto2.wdp"/><Relationship Id="rId15" Type="http://schemas.openxmlformats.org/officeDocument/2006/relationships/image" Target="../media/image60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hyperlink" Target="https://azure.microsoft.com/en-us/services/active-director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jectkudu/AzureFunctionsPortal" TargetMode="External"/><Relationship Id="rId3" Type="http://schemas.openxmlformats.org/officeDocument/2006/relationships/hyperlink" Target="https://github.com/Azure/Azure-Functions" TargetMode="External"/><Relationship Id="rId7" Type="http://schemas.openxmlformats.org/officeDocument/2006/relationships/hyperlink" Target="https://github.com/Azure/azure-functions-cl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Azure/azure-webjobs-sdk-extensions/" TargetMode="External"/><Relationship Id="rId5" Type="http://schemas.openxmlformats.org/officeDocument/2006/relationships/hyperlink" Target="https://github.com/Azure/azure-webjobs-sdk/" TargetMode="External"/><Relationship Id="rId10" Type="http://schemas.openxmlformats.org/officeDocument/2006/relationships/hyperlink" Target="https://github.com/azure/azure-webjobs-sdk-script-samples" TargetMode="External"/><Relationship Id="rId4" Type="http://schemas.openxmlformats.org/officeDocument/2006/relationships/hyperlink" Target="https://github.com/Azure/azure-webjobs-sdk-script/" TargetMode="External"/><Relationship Id="rId9" Type="http://schemas.openxmlformats.org/officeDocument/2006/relationships/hyperlink" Target="https://github.com/azure/azure-webjobs-sdk-templat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81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</a:t>
            </a:r>
            <a:r>
              <a:rPr lang="en-US" err="1"/>
              <a:t>Serverless</a:t>
            </a:r>
            <a:br>
              <a:rPr lang="en-US"/>
            </a:b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959017" y="4001226"/>
            <a:ext cx="2631196" cy="979156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Reduced </a:t>
            </a:r>
            <a:b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DevOps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5415242" y="2307773"/>
            <a:ext cx="1718746" cy="1718747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330083" y="4001226"/>
            <a:ext cx="2718991" cy="979156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Manage apps, </a:t>
            </a:r>
            <a:b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not servers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1830205" y="2307773"/>
            <a:ext cx="1718747" cy="1718747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8526735" y="4001226"/>
            <a:ext cx="2503901" cy="979156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</a:t>
            </a:r>
            <a:b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to market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919312" y="2220011"/>
            <a:ext cx="1718746" cy="1718747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0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6 -2.22222E-6 L 4.16667E-6 -0.0453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91667E-6 -2.22222E-6 L 2.91667E-6 -0.04537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7.32704E-7 -1.01226E-6 L 7.32704E-7 -0.04539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10" grpId="0"/>
      <p:bldP spid="10" grpId="1"/>
      <p:bldP spid="61" grpId="0"/>
      <p:bldP spid="6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application platform components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340911" y="1582872"/>
            <a:ext cx="8635913" cy="4787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275984" y="2399647"/>
            <a:ext cx="2793361" cy="2010741"/>
            <a:chOff x="6265951" y="2389036"/>
            <a:chExt cx="2794153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7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1984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8" name="Rectangle 77"/>
          <p:cNvSpPr/>
          <p:nvPr/>
        </p:nvSpPr>
        <p:spPr bwMode="auto">
          <a:xfrm>
            <a:off x="9118551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Analytics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437673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Database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4857892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Storage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98331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IoT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278112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Security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D5E2BC-A87B-4F7C-9EF9-0B3E30EDCC8F}"/>
              </a:ext>
            </a:extLst>
          </p:cNvPr>
          <p:cNvSpPr/>
          <p:nvPr/>
        </p:nvSpPr>
        <p:spPr bwMode="auto">
          <a:xfrm>
            <a:off x="10538770" y="5127497"/>
            <a:ext cx="1346824" cy="11371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20" rIns="0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Intelligence</a:t>
            </a:r>
          </a:p>
        </p:txBody>
      </p:sp>
      <p:pic>
        <p:nvPicPr>
          <p:cNvPr id="26" name="Picture 2" descr="Image result for azure cosmos db icon">
            <a:hlinkClick r:id="rId3"/>
            <a:extLst>
              <a:ext uri="{FF2B5EF4-FFF2-40B4-BE49-F238E27FC236}">
                <a16:creationId xmlns:a16="http://schemas.microsoft.com/office/drawing/2014/main" id="{B4E57D9A-AA17-47D4-935A-F80D2339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10" y="5692653"/>
            <a:ext cx="813467" cy="4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22D9BFE9-5A8F-4B96-A733-55D9CDA4881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5286408" y="5692653"/>
            <a:ext cx="489792" cy="424620"/>
          </a:xfrm>
          <a:prstGeom prst="rect">
            <a:avLst/>
          </a:prstGeom>
        </p:spPr>
      </p:pic>
      <p:pic>
        <p:nvPicPr>
          <p:cNvPr id="32" name="Picture 6" descr="Related image">
            <a:hlinkClick r:id="rId8"/>
            <a:extLst>
              <a:ext uri="{FF2B5EF4-FFF2-40B4-BE49-F238E27FC236}">
                <a16:creationId xmlns:a16="http://schemas.microsoft.com/office/drawing/2014/main" id="{C3312916-C0B8-4839-85BB-62C440F3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b="15314"/>
          <a:stretch/>
        </p:blipFill>
        <p:spPr bwMode="auto">
          <a:xfrm>
            <a:off x="10929318" y="5716459"/>
            <a:ext cx="565728" cy="38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stream analytics icon">
            <a:hlinkClick r:id="rId10"/>
            <a:extLst>
              <a:ext uri="{FF2B5EF4-FFF2-40B4-BE49-F238E27FC236}">
                <a16:creationId xmlns:a16="http://schemas.microsoft.com/office/drawing/2014/main" id="{FF9A9356-9504-45FE-853D-229892799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b="7991"/>
          <a:stretch/>
        </p:blipFill>
        <p:spPr bwMode="auto">
          <a:xfrm>
            <a:off x="9518159" y="5668807"/>
            <a:ext cx="547608" cy="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IoT icon">
            <a:hlinkClick r:id="rId12"/>
            <a:extLst>
              <a:ext uri="{FF2B5EF4-FFF2-40B4-BE49-F238E27FC236}">
                <a16:creationId xmlns:a16="http://schemas.microsoft.com/office/drawing/2014/main" id="{DF1903EA-0F53-405C-BD61-E1383F06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r="23306"/>
          <a:stretch/>
        </p:blipFill>
        <p:spPr bwMode="auto">
          <a:xfrm>
            <a:off x="8165085" y="5698550"/>
            <a:ext cx="413316" cy="4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zure active directory icon">
            <a:hlinkClick r:id="rId14"/>
            <a:extLst>
              <a:ext uri="{FF2B5EF4-FFF2-40B4-BE49-F238E27FC236}">
                <a16:creationId xmlns:a16="http://schemas.microsoft.com/office/drawing/2014/main" id="{AD844650-CF5F-47A0-93CA-0DACD0D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02" y="5679843"/>
            <a:ext cx="453241" cy="4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 bwMode="auto">
          <a:xfrm>
            <a:off x="467391" y="1582872"/>
            <a:ext cx="2638675" cy="4787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Development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1720" y="3946072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Local Development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601720" y="4726013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Monitoring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601721" y="2389348"/>
            <a:ext cx="2370015" cy="75494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IDE support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601720" y="3168541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Integrated DevOps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6D62AC-4DD7-48DB-85B1-19777ED47C42}"/>
              </a:ext>
            </a:extLst>
          </p:cNvPr>
          <p:cNvSpPr/>
          <p:nvPr/>
        </p:nvSpPr>
        <p:spPr bwMode="auto">
          <a:xfrm>
            <a:off x="601720" y="5505956"/>
            <a:ext cx="2367288" cy="7587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610" tIns="146220" rIns="182776" bIns="1462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Visual Debug History</a:t>
            </a:r>
          </a:p>
        </p:txBody>
      </p:sp>
      <p:sp>
        <p:nvSpPr>
          <p:cNvPr id="67" name="Freeform 33"/>
          <p:cNvSpPr>
            <a:spLocks noEditPoints="1"/>
          </p:cNvSpPr>
          <p:nvPr/>
        </p:nvSpPr>
        <p:spPr bwMode="auto">
          <a:xfrm>
            <a:off x="829420" y="4159583"/>
            <a:ext cx="367846" cy="331718"/>
          </a:xfrm>
          <a:custGeom>
            <a:avLst/>
            <a:gdLst>
              <a:gd name="T0" fmla="*/ 110 w 236"/>
              <a:gd name="T1" fmla="*/ 0 h 204"/>
              <a:gd name="T2" fmla="*/ 110 w 236"/>
              <a:gd name="T3" fmla="*/ 51 h 204"/>
              <a:gd name="T4" fmla="*/ 0 w 236"/>
              <a:gd name="T5" fmla="*/ 51 h 204"/>
              <a:gd name="T6" fmla="*/ 0 w 236"/>
              <a:gd name="T7" fmla="*/ 60 h 204"/>
              <a:gd name="T8" fmla="*/ 0 w 236"/>
              <a:gd name="T9" fmla="*/ 170 h 204"/>
              <a:gd name="T10" fmla="*/ 84 w 236"/>
              <a:gd name="T11" fmla="*/ 170 h 204"/>
              <a:gd name="T12" fmla="*/ 84 w 236"/>
              <a:gd name="T13" fmla="*/ 187 h 204"/>
              <a:gd name="T14" fmla="*/ 51 w 236"/>
              <a:gd name="T15" fmla="*/ 187 h 204"/>
              <a:gd name="T16" fmla="*/ 51 w 236"/>
              <a:gd name="T17" fmla="*/ 204 h 204"/>
              <a:gd name="T18" fmla="*/ 236 w 236"/>
              <a:gd name="T19" fmla="*/ 204 h 204"/>
              <a:gd name="T20" fmla="*/ 236 w 236"/>
              <a:gd name="T21" fmla="*/ 0 h 204"/>
              <a:gd name="T22" fmla="*/ 110 w 236"/>
              <a:gd name="T23" fmla="*/ 0 h 204"/>
              <a:gd name="T24" fmla="*/ 126 w 236"/>
              <a:gd name="T25" fmla="*/ 17 h 204"/>
              <a:gd name="T26" fmla="*/ 219 w 236"/>
              <a:gd name="T27" fmla="*/ 17 h 204"/>
              <a:gd name="T28" fmla="*/ 219 w 236"/>
              <a:gd name="T29" fmla="*/ 68 h 204"/>
              <a:gd name="T30" fmla="*/ 177 w 236"/>
              <a:gd name="T31" fmla="*/ 68 h 204"/>
              <a:gd name="T32" fmla="*/ 177 w 236"/>
              <a:gd name="T33" fmla="*/ 51 h 204"/>
              <a:gd name="T34" fmla="*/ 126 w 236"/>
              <a:gd name="T35" fmla="*/ 51 h 204"/>
              <a:gd name="T36" fmla="*/ 126 w 236"/>
              <a:gd name="T37" fmla="*/ 17 h 204"/>
              <a:gd name="T38" fmla="*/ 177 w 236"/>
              <a:gd name="T39" fmla="*/ 85 h 204"/>
              <a:gd name="T40" fmla="*/ 219 w 236"/>
              <a:gd name="T41" fmla="*/ 85 h 204"/>
              <a:gd name="T42" fmla="*/ 219 w 236"/>
              <a:gd name="T43" fmla="*/ 119 h 204"/>
              <a:gd name="T44" fmla="*/ 177 w 236"/>
              <a:gd name="T45" fmla="*/ 119 h 204"/>
              <a:gd name="T46" fmla="*/ 177 w 236"/>
              <a:gd name="T47" fmla="*/ 85 h 204"/>
              <a:gd name="T48" fmla="*/ 17 w 236"/>
              <a:gd name="T49" fmla="*/ 68 h 204"/>
              <a:gd name="T50" fmla="*/ 160 w 236"/>
              <a:gd name="T51" fmla="*/ 68 h 204"/>
              <a:gd name="T52" fmla="*/ 160 w 236"/>
              <a:gd name="T53" fmla="*/ 153 h 204"/>
              <a:gd name="T54" fmla="*/ 17 w 236"/>
              <a:gd name="T55" fmla="*/ 153 h 204"/>
              <a:gd name="T56" fmla="*/ 17 w 236"/>
              <a:gd name="T57" fmla="*/ 68 h 204"/>
              <a:gd name="T58" fmla="*/ 101 w 236"/>
              <a:gd name="T59" fmla="*/ 187 h 204"/>
              <a:gd name="T60" fmla="*/ 101 w 236"/>
              <a:gd name="T61" fmla="*/ 170 h 204"/>
              <a:gd name="T62" fmla="*/ 177 w 236"/>
              <a:gd name="T63" fmla="*/ 170 h 204"/>
              <a:gd name="T64" fmla="*/ 177 w 236"/>
              <a:gd name="T65" fmla="*/ 136 h 204"/>
              <a:gd name="T66" fmla="*/ 219 w 236"/>
              <a:gd name="T67" fmla="*/ 136 h 204"/>
              <a:gd name="T68" fmla="*/ 219 w 236"/>
              <a:gd name="T69" fmla="*/ 187 h 204"/>
              <a:gd name="T70" fmla="*/ 101 w 236"/>
              <a:gd name="T71" fmla="*/ 187 h 204"/>
              <a:gd name="T72" fmla="*/ 202 w 236"/>
              <a:gd name="T73" fmla="*/ 51 h 204"/>
              <a:gd name="T74" fmla="*/ 185 w 236"/>
              <a:gd name="T75" fmla="*/ 51 h 204"/>
              <a:gd name="T76" fmla="*/ 185 w 236"/>
              <a:gd name="T77" fmla="*/ 34 h 204"/>
              <a:gd name="T78" fmla="*/ 202 w 236"/>
              <a:gd name="T79" fmla="*/ 34 h 204"/>
              <a:gd name="T80" fmla="*/ 202 w 236"/>
              <a:gd name="T81" fmla="*/ 5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04">
                <a:moveTo>
                  <a:pt x="110" y="0"/>
                </a:moveTo>
                <a:lnTo>
                  <a:pt x="110" y="51"/>
                </a:lnTo>
                <a:lnTo>
                  <a:pt x="0" y="51"/>
                </a:lnTo>
                <a:lnTo>
                  <a:pt x="0" y="60"/>
                </a:lnTo>
                <a:lnTo>
                  <a:pt x="0" y="170"/>
                </a:lnTo>
                <a:lnTo>
                  <a:pt x="84" y="170"/>
                </a:lnTo>
                <a:lnTo>
                  <a:pt x="84" y="187"/>
                </a:lnTo>
                <a:lnTo>
                  <a:pt x="51" y="187"/>
                </a:lnTo>
                <a:lnTo>
                  <a:pt x="51" y="204"/>
                </a:lnTo>
                <a:lnTo>
                  <a:pt x="236" y="204"/>
                </a:lnTo>
                <a:lnTo>
                  <a:pt x="236" y="0"/>
                </a:lnTo>
                <a:lnTo>
                  <a:pt x="110" y="0"/>
                </a:lnTo>
                <a:close/>
                <a:moveTo>
                  <a:pt x="126" y="17"/>
                </a:moveTo>
                <a:lnTo>
                  <a:pt x="219" y="17"/>
                </a:lnTo>
                <a:lnTo>
                  <a:pt x="219" y="68"/>
                </a:lnTo>
                <a:lnTo>
                  <a:pt x="177" y="68"/>
                </a:lnTo>
                <a:lnTo>
                  <a:pt x="177" y="51"/>
                </a:lnTo>
                <a:lnTo>
                  <a:pt x="126" y="51"/>
                </a:lnTo>
                <a:lnTo>
                  <a:pt x="126" y="17"/>
                </a:lnTo>
                <a:close/>
                <a:moveTo>
                  <a:pt x="177" y="85"/>
                </a:moveTo>
                <a:lnTo>
                  <a:pt x="219" y="85"/>
                </a:lnTo>
                <a:lnTo>
                  <a:pt x="219" y="119"/>
                </a:lnTo>
                <a:lnTo>
                  <a:pt x="177" y="119"/>
                </a:lnTo>
                <a:lnTo>
                  <a:pt x="177" y="85"/>
                </a:lnTo>
                <a:close/>
                <a:moveTo>
                  <a:pt x="17" y="68"/>
                </a:moveTo>
                <a:lnTo>
                  <a:pt x="160" y="68"/>
                </a:lnTo>
                <a:lnTo>
                  <a:pt x="160" y="153"/>
                </a:lnTo>
                <a:lnTo>
                  <a:pt x="17" y="153"/>
                </a:lnTo>
                <a:lnTo>
                  <a:pt x="17" y="68"/>
                </a:lnTo>
                <a:close/>
                <a:moveTo>
                  <a:pt x="101" y="187"/>
                </a:moveTo>
                <a:lnTo>
                  <a:pt x="101" y="170"/>
                </a:lnTo>
                <a:lnTo>
                  <a:pt x="177" y="170"/>
                </a:lnTo>
                <a:lnTo>
                  <a:pt x="177" y="136"/>
                </a:lnTo>
                <a:lnTo>
                  <a:pt x="219" y="136"/>
                </a:lnTo>
                <a:lnTo>
                  <a:pt x="219" y="187"/>
                </a:lnTo>
                <a:lnTo>
                  <a:pt x="101" y="187"/>
                </a:lnTo>
                <a:close/>
                <a:moveTo>
                  <a:pt x="202" y="51"/>
                </a:moveTo>
                <a:lnTo>
                  <a:pt x="185" y="51"/>
                </a:lnTo>
                <a:lnTo>
                  <a:pt x="185" y="34"/>
                </a:lnTo>
                <a:lnTo>
                  <a:pt x="202" y="34"/>
                </a:lnTo>
                <a:lnTo>
                  <a:pt x="202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198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17" name="Freeform 41"/>
          <p:cNvSpPr>
            <a:spLocks noEditPoints="1"/>
          </p:cNvSpPr>
          <p:nvPr/>
        </p:nvSpPr>
        <p:spPr bwMode="auto">
          <a:xfrm>
            <a:off x="806921" y="4879959"/>
            <a:ext cx="412843" cy="441308"/>
          </a:xfrm>
          <a:custGeom>
            <a:avLst/>
            <a:gdLst>
              <a:gd name="T0" fmla="*/ 56 w 104"/>
              <a:gd name="T1" fmla="*/ 104 h 104"/>
              <a:gd name="T2" fmla="*/ 56 w 104"/>
              <a:gd name="T3" fmla="*/ 88 h 104"/>
              <a:gd name="T4" fmla="*/ 88 w 104"/>
              <a:gd name="T5" fmla="*/ 56 h 104"/>
              <a:gd name="T6" fmla="*/ 104 w 104"/>
              <a:gd name="T7" fmla="*/ 56 h 104"/>
              <a:gd name="T8" fmla="*/ 104 w 104"/>
              <a:gd name="T9" fmla="*/ 48 h 104"/>
              <a:gd name="T10" fmla="*/ 88 w 104"/>
              <a:gd name="T11" fmla="*/ 48 h 104"/>
              <a:gd name="T12" fmla="*/ 56 w 104"/>
              <a:gd name="T13" fmla="*/ 16 h 104"/>
              <a:gd name="T14" fmla="*/ 56 w 104"/>
              <a:gd name="T15" fmla="*/ 0 h 104"/>
              <a:gd name="T16" fmla="*/ 48 w 104"/>
              <a:gd name="T17" fmla="*/ 0 h 104"/>
              <a:gd name="T18" fmla="*/ 48 w 104"/>
              <a:gd name="T19" fmla="*/ 16 h 104"/>
              <a:gd name="T20" fmla="*/ 16 w 104"/>
              <a:gd name="T21" fmla="*/ 48 h 104"/>
              <a:gd name="T22" fmla="*/ 0 w 104"/>
              <a:gd name="T23" fmla="*/ 48 h 104"/>
              <a:gd name="T24" fmla="*/ 0 w 104"/>
              <a:gd name="T25" fmla="*/ 56 h 104"/>
              <a:gd name="T26" fmla="*/ 16 w 104"/>
              <a:gd name="T27" fmla="*/ 56 h 104"/>
              <a:gd name="T28" fmla="*/ 48 w 104"/>
              <a:gd name="T29" fmla="*/ 88 h 104"/>
              <a:gd name="T30" fmla="*/ 48 w 104"/>
              <a:gd name="T31" fmla="*/ 104 h 104"/>
              <a:gd name="T32" fmla="*/ 56 w 104"/>
              <a:gd name="T33" fmla="*/ 104 h 104"/>
              <a:gd name="T34" fmla="*/ 24 w 104"/>
              <a:gd name="T35" fmla="*/ 52 h 104"/>
              <a:gd name="T36" fmla="*/ 52 w 104"/>
              <a:gd name="T37" fmla="*/ 24 h 104"/>
              <a:gd name="T38" fmla="*/ 80 w 104"/>
              <a:gd name="T39" fmla="*/ 52 h 104"/>
              <a:gd name="T40" fmla="*/ 52 w 104"/>
              <a:gd name="T41" fmla="*/ 80 h 104"/>
              <a:gd name="T42" fmla="*/ 24 w 104"/>
              <a:gd name="T43" fmla="*/ 52 h 104"/>
              <a:gd name="T44" fmla="*/ 68 w 104"/>
              <a:gd name="T45" fmla="*/ 52 h 104"/>
              <a:gd name="T46" fmla="*/ 52 w 104"/>
              <a:gd name="T47" fmla="*/ 36 h 104"/>
              <a:gd name="T48" fmla="*/ 36 w 104"/>
              <a:gd name="T49" fmla="*/ 52 h 104"/>
              <a:gd name="T50" fmla="*/ 52 w 104"/>
              <a:gd name="T51" fmla="*/ 68 h 104"/>
              <a:gd name="T52" fmla="*/ 68 w 104"/>
              <a:gd name="T53" fmla="*/ 52 h 104"/>
              <a:gd name="T54" fmla="*/ 44 w 104"/>
              <a:gd name="T55" fmla="*/ 52 h 104"/>
              <a:gd name="T56" fmla="*/ 52 w 104"/>
              <a:gd name="T57" fmla="*/ 44 h 104"/>
              <a:gd name="T58" fmla="*/ 60 w 104"/>
              <a:gd name="T59" fmla="*/ 52 h 104"/>
              <a:gd name="T60" fmla="*/ 52 w 104"/>
              <a:gd name="T61" fmla="*/ 60 h 104"/>
              <a:gd name="T62" fmla="*/ 44 w 104"/>
              <a:gd name="T63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4">
                <a:moveTo>
                  <a:pt x="56" y="104"/>
                </a:moveTo>
                <a:cubicBezTo>
                  <a:pt x="56" y="88"/>
                  <a:pt x="56" y="88"/>
                  <a:pt x="56" y="88"/>
                </a:cubicBezTo>
                <a:cubicBezTo>
                  <a:pt x="73" y="86"/>
                  <a:pt x="86" y="73"/>
                  <a:pt x="88" y="56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6" y="31"/>
                  <a:pt x="73" y="18"/>
                  <a:pt x="56" y="16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6"/>
                  <a:pt x="48" y="16"/>
                  <a:pt x="48" y="16"/>
                </a:cubicBezTo>
                <a:cubicBezTo>
                  <a:pt x="31" y="18"/>
                  <a:pt x="18" y="31"/>
                  <a:pt x="1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8" y="73"/>
                  <a:pt x="31" y="86"/>
                  <a:pt x="48" y="88"/>
                </a:cubicBezTo>
                <a:cubicBezTo>
                  <a:pt x="48" y="104"/>
                  <a:pt x="48" y="104"/>
                  <a:pt x="48" y="104"/>
                </a:cubicBezTo>
                <a:lnTo>
                  <a:pt x="56" y="104"/>
                </a:lnTo>
                <a:close/>
                <a:moveTo>
                  <a:pt x="24" y="52"/>
                </a:moveTo>
                <a:cubicBezTo>
                  <a:pt x="24" y="37"/>
                  <a:pt x="37" y="24"/>
                  <a:pt x="52" y="24"/>
                </a:cubicBezTo>
                <a:cubicBezTo>
                  <a:pt x="67" y="24"/>
                  <a:pt x="80" y="37"/>
                  <a:pt x="80" y="52"/>
                </a:cubicBezTo>
                <a:cubicBezTo>
                  <a:pt x="80" y="67"/>
                  <a:pt x="67" y="80"/>
                  <a:pt x="52" y="80"/>
                </a:cubicBezTo>
                <a:cubicBezTo>
                  <a:pt x="37" y="80"/>
                  <a:pt x="24" y="67"/>
                  <a:pt x="24" y="52"/>
                </a:cubicBezTo>
                <a:close/>
                <a:moveTo>
                  <a:pt x="68" y="52"/>
                </a:moveTo>
                <a:cubicBezTo>
                  <a:pt x="68" y="43"/>
                  <a:pt x="61" y="36"/>
                  <a:pt x="52" y="36"/>
                </a:cubicBezTo>
                <a:cubicBezTo>
                  <a:pt x="43" y="36"/>
                  <a:pt x="36" y="43"/>
                  <a:pt x="36" y="52"/>
                </a:cubicBezTo>
                <a:cubicBezTo>
                  <a:pt x="36" y="61"/>
                  <a:pt x="43" y="68"/>
                  <a:pt x="52" y="68"/>
                </a:cubicBezTo>
                <a:cubicBezTo>
                  <a:pt x="61" y="68"/>
                  <a:pt x="68" y="61"/>
                  <a:pt x="68" y="52"/>
                </a:cubicBezTo>
                <a:close/>
                <a:moveTo>
                  <a:pt x="44" y="52"/>
                </a:moveTo>
                <a:cubicBezTo>
                  <a:pt x="44" y="48"/>
                  <a:pt x="48" y="44"/>
                  <a:pt x="52" y="44"/>
                </a:cubicBezTo>
                <a:cubicBezTo>
                  <a:pt x="56" y="44"/>
                  <a:pt x="60" y="48"/>
                  <a:pt x="60" y="52"/>
                </a:cubicBezTo>
                <a:cubicBezTo>
                  <a:pt x="60" y="56"/>
                  <a:pt x="56" y="60"/>
                  <a:pt x="52" y="60"/>
                </a:cubicBezTo>
                <a:cubicBezTo>
                  <a:pt x="48" y="60"/>
                  <a:pt x="44" y="56"/>
                  <a:pt x="4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defTabSz="931984"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6"/>
          <a:srcRect t="24612" b="31602"/>
          <a:stretch/>
        </p:blipFill>
        <p:spPr>
          <a:xfrm>
            <a:off x="550553" y="2579931"/>
            <a:ext cx="925579" cy="373778"/>
          </a:xfrm>
          <a:prstGeom prst="rect">
            <a:avLst/>
          </a:prstGeom>
        </p:spPr>
      </p:pic>
      <p:sp>
        <p:nvSpPr>
          <p:cNvPr id="57" name="arrow_5">
            <a:extLst>
              <a:ext uri="{FF2B5EF4-FFF2-40B4-BE49-F238E27FC236}">
                <a16:creationId xmlns:a16="http://schemas.microsoft.com/office/drawing/2014/main" id="{8C45ED02-1047-45CD-93DC-750BEE1004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49" y="3362353"/>
            <a:ext cx="364188" cy="365656"/>
          </a:xfrm>
          <a:custGeom>
            <a:avLst/>
            <a:gdLst>
              <a:gd name="T0" fmla="*/ 102 w 248"/>
              <a:gd name="T1" fmla="*/ 0 h 249"/>
              <a:gd name="T2" fmla="*/ 176 w 248"/>
              <a:gd name="T3" fmla="*/ 73 h 249"/>
              <a:gd name="T4" fmla="*/ 102 w 248"/>
              <a:gd name="T5" fmla="*/ 147 h 249"/>
              <a:gd name="T6" fmla="*/ 176 w 248"/>
              <a:gd name="T7" fmla="*/ 73 h 249"/>
              <a:gd name="T8" fmla="*/ 0 w 248"/>
              <a:gd name="T9" fmla="*/ 73 h 249"/>
              <a:gd name="T10" fmla="*/ 146 w 248"/>
              <a:gd name="T11" fmla="*/ 103 h 249"/>
              <a:gd name="T12" fmla="*/ 72 w 248"/>
              <a:gd name="T13" fmla="*/ 176 h 249"/>
              <a:gd name="T14" fmla="*/ 146 w 248"/>
              <a:gd name="T15" fmla="*/ 249 h 249"/>
              <a:gd name="T16" fmla="*/ 72 w 248"/>
              <a:gd name="T17" fmla="*/ 176 h 249"/>
              <a:gd name="T18" fmla="*/ 248 w 248"/>
              <a:gd name="T19" fmla="*/ 176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9">
                <a:moveTo>
                  <a:pt x="102" y="0"/>
                </a:moveTo>
                <a:lnTo>
                  <a:pt x="176" y="73"/>
                </a:lnTo>
                <a:lnTo>
                  <a:pt x="102" y="147"/>
                </a:lnTo>
                <a:moveTo>
                  <a:pt x="176" y="73"/>
                </a:moveTo>
                <a:lnTo>
                  <a:pt x="0" y="73"/>
                </a:lnTo>
                <a:moveTo>
                  <a:pt x="146" y="103"/>
                </a:moveTo>
                <a:lnTo>
                  <a:pt x="72" y="176"/>
                </a:lnTo>
                <a:lnTo>
                  <a:pt x="146" y="249"/>
                </a:lnTo>
                <a:moveTo>
                  <a:pt x="72" y="176"/>
                </a:moveTo>
                <a:lnTo>
                  <a:pt x="248" y="176"/>
                </a:lnTo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75" name="Eye">
            <a:extLst>
              <a:ext uri="{FF2B5EF4-FFF2-40B4-BE49-F238E27FC236}">
                <a16:creationId xmlns:a16="http://schemas.microsoft.com/office/drawing/2014/main" id="{A345FAC2-D06D-47B9-A9D6-D14DFA1C23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7661" y="5787155"/>
            <a:ext cx="411363" cy="227122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5196E-D5E4-49A3-B071-864CAAE3863B}"/>
              </a:ext>
            </a:extLst>
          </p:cNvPr>
          <p:cNvGrpSpPr/>
          <p:nvPr/>
        </p:nvGrpSpPr>
        <p:grpSpPr>
          <a:xfrm>
            <a:off x="3425451" y="2399647"/>
            <a:ext cx="2793361" cy="2010741"/>
            <a:chOff x="9093048" y="2389036"/>
            <a:chExt cx="2794153" cy="201131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D0958A-B3E2-4B04-A24E-33B887D9AC76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9763F7-6821-40B0-B7AC-FDDC68810CC6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77" name="Picture 14" descr="Image result for azure event grid">
              <a:extLst>
                <a:ext uri="{FF2B5EF4-FFF2-40B4-BE49-F238E27FC236}">
                  <a16:creationId xmlns:a16="http://schemas.microsoft.com/office/drawing/2014/main" id="{D6F6B0FD-D471-4D02-A6BD-65748B51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9126517" y="2399647"/>
            <a:ext cx="2793361" cy="2010741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9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3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8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4" rIns="91388" bIns="45694" numCol="1" anchor="t" anchorCtr="0" compatLnSpc="1">
                <a:prstTxWarp prst="textNoShape">
                  <a:avLst/>
                </a:prstTxWarp>
              </a:bodyPr>
              <a:lstStyle/>
              <a:p>
                <a:pPr defTabSz="93198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3165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78C35E7-0B68-461F-8D5D-523D4488E378}"/>
              </a:ext>
            </a:extLst>
          </p:cNvPr>
          <p:cNvSpPr txBox="1">
            <a:spLocks/>
          </p:cNvSpPr>
          <p:nvPr/>
        </p:nvSpPr>
        <p:spPr>
          <a:xfrm>
            <a:off x="960437" y="531441"/>
            <a:ext cx="1051560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704" dirty="0">
                <a:solidFill>
                  <a:schemeClr val="tx1"/>
                </a:solidFill>
              </a:rPr>
              <a:t>Ways to Run Functions</a:t>
            </a: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7F12D14-933E-45EE-B21F-CF50154299F7}"/>
              </a:ext>
            </a:extLst>
          </p:cNvPr>
          <p:cNvGrpSpPr/>
          <p:nvPr/>
        </p:nvGrpSpPr>
        <p:grpSpPr>
          <a:xfrm>
            <a:off x="4172828" y="1544894"/>
            <a:ext cx="2098662" cy="4538472"/>
            <a:chOff x="4317422" y="1576413"/>
            <a:chExt cx="2098662" cy="45384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670B68-216E-4E94-A11E-2DB8C52CE503}"/>
                </a:ext>
              </a:extLst>
            </p:cNvPr>
            <p:cNvSpPr txBox="1"/>
            <p:nvPr/>
          </p:nvSpPr>
          <p:spPr>
            <a:xfrm>
              <a:off x="4317422" y="1576413"/>
              <a:ext cx="2075688" cy="4512660"/>
            </a:xfrm>
            <a:prstGeom prst="rect">
              <a:avLst/>
            </a:prstGeom>
            <a:solidFill>
              <a:srgbClr val="505050"/>
            </a:solidFill>
          </p:spPr>
          <p:txBody>
            <a:bodyPr wrap="square" lIns="179259" tIns="143407" rIns="179259" bIns="143407" rtlCol="0">
              <a:noAutofit/>
            </a:bodyPr>
            <a:lstStyle/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rPr>
                <a:t>App Service Environment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1372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rPr>
                <a:t>Network Isolation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BD8C4C-FDF7-439D-AA61-5B1577A0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4370" y="2739311"/>
              <a:ext cx="1513677" cy="17210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80EE5-08B8-46A1-974A-027635ABF894}"/>
                </a:ext>
              </a:extLst>
            </p:cNvPr>
            <p:cNvSpPr txBox="1"/>
            <p:nvPr/>
          </p:nvSpPr>
          <p:spPr>
            <a:xfrm>
              <a:off x="4371912" y="4494863"/>
              <a:ext cx="2044172" cy="16200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Your own dedicated cloud environment with network isolation for apps, higher scale, and the ability to connect securely to local </a:t>
              </a:r>
              <a:r>
                <a:rPr kumimoji="0" lang="en-US" sz="137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vNets</a:t>
              </a: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. </a:t>
              </a:r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BE25A76-6008-418D-9DAA-0373C5FBE704}"/>
              </a:ext>
            </a:extLst>
          </p:cNvPr>
          <p:cNvGrpSpPr/>
          <p:nvPr/>
        </p:nvGrpSpPr>
        <p:grpSpPr>
          <a:xfrm>
            <a:off x="6253843" y="1544894"/>
            <a:ext cx="2075688" cy="4533336"/>
            <a:chOff x="6576032" y="1591030"/>
            <a:chExt cx="2075688" cy="4533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5758AC-406B-4B9F-83EB-80DC98D1C0F0}"/>
                </a:ext>
              </a:extLst>
            </p:cNvPr>
            <p:cNvSpPr txBox="1"/>
            <p:nvPr/>
          </p:nvSpPr>
          <p:spPr>
            <a:xfrm>
              <a:off x="6576032" y="1591030"/>
              <a:ext cx="2075688" cy="4512660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79259" tIns="143407" rIns="179259" bIns="143407" rtlCol="0">
              <a:noAutofit/>
            </a:bodyPr>
            <a:lstStyle>
              <a:defPPr>
                <a:defRPr lang="en-US"/>
              </a:defPPr>
              <a:lvl1pPr marR="0" lvl="0" indent="0" algn="ctr" defTabSz="895638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 kumimoji="0" sz="24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defRPr>
              </a:lvl1pPr>
            </a:lstStyle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Azure Stack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137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On Premises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A0D6FA-CB72-4343-9298-62496866B78D}"/>
                </a:ext>
              </a:extLst>
            </p:cNvPr>
            <p:cNvSpPr txBox="1"/>
            <p:nvPr/>
          </p:nvSpPr>
          <p:spPr>
            <a:xfrm>
              <a:off x="6583993" y="4504344"/>
              <a:ext cx="2067727" cy="16200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Leverage cloud innovations </a:t>
              </a:r>
              <a:b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in on-premises infrastructure.  </a:t>
              </a:r>
              <a:b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Stack brings the power of Azure to your own data centers.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7C6A2F-AB52-4624-919B-1195A736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023" y="2725596"/>
              <a:ext cx="1517981" cy="172653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8BEE43-820F-448C-9900-23D246B79421}"/>
                </a:ext>
              </a:extLst>
            </p:cNvPr>
            <p:cNvGrpSpPr/>
            <p:nvPr/>
          </p:nvGrpSpPr>
          <p:grpSpPr>
            <a:xfrm>
              <a:off x="7843423" y="3815276"/>
              <a:ext cx="740459" cy="799959"/>
              <a:chOff x="4619625" y="3367088"/>
              <a:chExt cx="665163" cy="425450"/>
            </a:xfrm>
          </p:grpSpPr>
          <p:sp>
            <p:nvSpPr>
              <p:cNvPr id="18" name="Rectangle 386">
                <a:extLst>
                  <a:ext uri="{FF2B5EF4-FFF2-40B4-BE49-F238E27FC236}">
                    <a16:creationId xmlns:a16="http://schemas.microsoft.com/office/drawing/2014/main" id="{F983DCF8-84CD-4EED-946F-FE7438F14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625" y="3367088"/>
                <a:ext cx="203200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Rectangle 387">
                <a:extLst>
                  <a:ext uri="{FF2B5EF4-FFF2-40B4-BE49-F238E27FC236}">
                    <a16:creationId xmlns:a16="http://schemas.microsoft.com/office/drawing/2014/main" id="{24B4B543-4387-414E-9036-42AB48C7D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8675" y="3387725"/>
                <a:ext cx="166688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Rectangle 388">
                <a:extLst>
                  <a:ext uri="{FF2B5EF4-FFF2-40B4-BE49-F238E27FC236}">
                    <a16:creationId xmlns:a16="http://schemas.microsoft.com/office/drawing/2014/main" id="{A90638A1-10C6-4877-8FF5-7FBF43B4A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3400425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ectangle 389">
                <a:extLst>
                  <a:ext uri="{FF2B5EF4-FFF2-40B4-BE49-F238E27FC236}">
                    <a16:creationId xmlns:a16="http://schemas.microsoft.com/office/drawing/2014/main" id="{9D4E56BA-AB57-46CD-8908-9AD181B7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550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390">
                <a:extLst>
                  <a:ext uri="{FF2B5EF4-FFF2-40B4-BE49-F238E27FC236}">
                    <a16:creationId xmlns:a16="http://schemas.microsoft.com/office/drawing/2014/main" id="{1E1133D1-595D-4AAB-B71A-92595A3E1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075" y="3403600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Rectangle 391">
                <a:extLst>
                  <a:ext uri="{FF2B5EF4-FFF2-40B4-BE49-F238E27FC236}">
                    <a16:creationId xmlns:a16="http://schemas.microsoft.com/office/drawing/2014/main" id="{83BFFE44-4B70-406D-8D90-080636EC8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04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392">
                <a:extLst>
                  <a:ext uri="{FF2B5EF4-FFF2-40B4-BE49-F238E27FC236}">
                    <a16:creationId xmlns:a16="http://schemas.microsoft.com/office/drawing/2014/main" id="{8EFBB8BF-3704-4256-8BEF-A2C53932C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8363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393">
                <a:extLst>
                  <a:ext uri="{FF2B5EF4-FFF2-40B4-BE49-F238E27FC236}">
                    <a16:creationId xmlns:a16="http://schemas.microsoft.com/office/drawing/2014/main" id="{CBA147CF-739D-4874-90B8-F9DEFBEA3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3403600"/>
                <a:ext cx="6350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Rectangle 394">
                <a:extLst>
                  <a:ext uri="{FF2B5EF4-FFF2-40B4-BE49-F238E27FC236}">
                    <a16:creationId xmlns:a16="http://schemas.microsoft.com/office/drawing/2014/main" id="{0AC57C62-3DFE-4EF0-98FC-6626A6C05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825" y="3403600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395">
                <a:extLst>
                  <a:ext uri="{FF2B5EF4-FFF2-40B4-BE49-F238E27FC236}">
                    <a16:creationId xmlns:a16="http://schemas.microsoft.com/office/drawing/2014/main" id="{879C6D12-3BD2-4014-AF0C-D0DEC766E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025" y="3413125"/>
                <a:ext cx="9525" cy="11113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396">
                <a:extLst>
                  <a:ext uri="{FF2B5EF4-FFF2-40B4-BE49-F238E27FC236}">
                    <a16:creationId xmlns:a16="http://schemas.microsoft.com/office/drawing/2014/main" id="{FF8B3538-B3D7-4391-B273-596DA2466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3444875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Rectangle 397">
                <a:extLst>
                  <a:ext uri="{FF2B5EF4-FFF2-40B4-BE49-F238E27FC236}">
                    <a16:creationId xmlns:a16="http://schemas.microsoft.com/office/drawing/2014/main" id="{BBAF19A6-F8AE-4C4B-AA03-C14610D3D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550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Rectangle 398">
                <a:extLst>
                  <a:ext uri="{FF2B5EF4-FFF2-40B4-BE49-F238E27FC236}">
                    <a16:creationId xmlns:a16="http://schemas.microsoft.com/office/drawing/2014/main" id="{240F319B-51DA-4220-8444-72F1749EE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075" y="3451225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399">
                <a:extLst>
                  <a:ext uri="{FF2B5EF4-FFF2-40B4-BE49-F238E27FC236}">
                    <a16:creationId xmlns:a16="http://schemas.microsoft.com/office/drawing/2014/main" id="{3FD29CB4-6032-4B1B-85B3-F9548A3F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04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400">
                <a:extLst>
                  <a:ext uri="{FF2B5EF4-FFF2-40B4-BE49-F238E27FC236}">
                    <a16:creationId xmlns:a16="http://schemas.microsoft.com/office/drawing/2014/main" id="{B6B1B975-0A02-484A-8618-7507E645C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8363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ectangle 401">
                <a:extLst>
                  <a:ext uri="{FF2B5EF4-FFF2-40B4-BE49-F238E27FC236}">
                    <a16:creationId xmlns:a16="http://schemas.microsoft.com/office/drawing/2014/main" id="{66359E78-7FEC-4DAB-8F88-86CFE1D81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3451225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402">
                <a:extLst>
                  <a:ext uri="{FF2B5EF4-FFF2-40B4-BE49-F238E27FC236}">
                    <a16:creationId xmlns:a16="http://schemas.microsoft.com/office/drawing/2014/main" id="{D73F86B5-7AE2-42A5-9729-9BD848D5A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825" y="3451225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403">
                <a:extLst>
                  <a:ext uri="{FF2B5EF4-FFF2-40B4-BE49-F238E27FC236}">
                    <a16:creationId xmlns:a16="http://schemas.microsoft.com/office/drawing/2014/main" id="{826D8D19-2DDC-4C0B-9DC8-8960D9A3C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025" y="3460750"/>
                <a:ext cx="9525" cy="9525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404">
                <a:extLst>
                  <a:ext uri="{FF2B5EF4-FFF2-40B4-BE49-F238E27FC236}">
                    <a16:creationId xmlns:a16="http://schemas.microsoft.com/office/drawing/2014/main" id="{9B827A5A-9EE4-4454-AD21-11DF160F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200" y="3495675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405">
                <a:extLst>
                  <a:ext uri="{FF2B5EF4-FFF2-40B4-BE49-F238E27FC236}">
                    <a16:creationId xmlns:a16="http://schemas.microsoft.com/office/drawing/2014/main" id="{F106F56C-D855-4A29-8B6C-210E6E140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55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8" name="Group 607">
                <a:extLst>
                  <a:ext uri="{FF2B5EF4-FFF2-40B4-BE49-F238E27FC236}">
                    <a16:creationId xmlns:a16="http://schemas.microsoft.com/office/drawing/2014/main" id="{F4882AC6-37A4-424F-8BD4-6BB6CEF138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9625" y="3367088"/>
                <a:ext cx="434975" cy="425450"/>
                <a:chOff x="2949" y="1886"/>
                <a:chExt cx="274" cy="268"/>
              </a:xfrm>
            </p:grpSpPr>
            <p:sp>
              <p:nvSpPr>
                <p:cNvPr id="167" name="Rectangle 407">
                  <a:extLst>
                    <a:ext uri="{FF2B5EF4-FFF2-40B4-BE49-F238E27FC236}">
                      <a16:creationId xmlns:a16="http://schemas.microsoft.com/office/drawing/2014/main" id="{D453A0D7-5925-430F-9104-42DCBD114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408">
                  <a:extLst>
                    <a:ext uri="{FF2B5EF4-FFF2-40B4-BE49-F238E27FC236}">
                      <a16:creationId xmlns:a16="http://schemas.microsoft.com/office/drawing/2014/main" id="{B2960355-E14B-4C75-96D1-0C18E2A68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409">
                  <a:extLst>
                    <a:ext uri="{FF2B5EF4-FFF2-40B4-BE49-F238E27FC236}">
                      <a16:creationId xmlns:a16="http://schemas.microsoft.com/office/drawing/2014/main" id="{916CEE37-9185-4730-9F6C-2708C2097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 410">
                  <a:extLst>
                    <a:ext uri="{FF2B5EF4-FFF2-40B4-BE49-F238E27FC236}">
                      <a16:creationId xmlns:a16="http://schemas.microsoft.com/office/drawing/2014/main" id="{6CA6A723-A566-4544-94AD-0184ABF60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411">
                  <a:extLst>
                    <a:ext uri="{FF2B5EF4-FFF2-40B4-BE49-F238E27FC236}">
                      <a16:creationId xmlns:a16="http://schemas.microsoft.com/office/drawing/2014/main" id="{A201B2E1-854D-4F2D-9956-409E6EE36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412">
                  <a:extLst>
                    <a:ext uri="{FF2B5EF4-FFF2-40B4-BE49-F238E27FC236}">
                      <a16:creationId xmlns:a16="http://schemas.microsoft.com/office/drawing/2014/main" id="{8605AF08-AC07-47CD-9686-07D0A424D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413">
                  <a:extLst>
                    <a:ext uri="{FF2B5EF4-FFF2-40B4-BE49-F238E27FC236}">
                      <a16:creationId xmlns:a16="http://schemas.microsoft.com/office/drawing/2014/main" id="{EAD148D1-0D66-427E-AE5C-6F5A7152A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tangle 414">
                  <a:extLst>
                    <a:ext uri="{FF2B5EF4-FFF2-40B4-BE49-F238E27FC236}">
                      <a16:creationId xmlns:a16="http://schemas.microsoft.com/office/drawing/2014/main" id="{779B5123-E625-443A-A2FC-BD2BCDB5B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tangle 415">
                  <a:extLst>
                    <a:ext uri="{FF2B5EF4-FFF2-40B4-BE49-F238E27FC236}">
                      <a16:creationId xmlns:a16="http://schemas.microsoft.com/office/drawing/2014/main" id="{665324E8-A165-4BBD-8E45-190D80DF1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416">
                  <a:extLst>
                    <a:ext uri="{FF2B5EF4-FFF2-40B4-BE49-F238E27FC236}">
                      <a16:creationId xmlns:a16="http://schemas.microsoft.com/office/drawing/2014/main" id="{2F85357E-80EE-4D04-91AC-2FEE7B84B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 417">
                  <a:extLst>
                    <a:ext uri="{FF2B5EF4-FFF2-40B4-BE49-F238E27FC236}">
                      <a16:creationId xmlns:a16="http://schemas.microsoft.com/office/drawing/2014/main" id="{C951F35D-2C5D-46F8-A970-899AD6097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Rectangle 418">
                  <a:extLst>
                    <a:ext uri="{FF2B5EF4-FFF2-40B4-BE49-F238E27FC236}">
                      <a16:creationId xmlns:a16="http://schemas.microsoft.com/office/drawing/2014/main" id="{3B265870-A640-4D61-9B81-5E01C03B8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419">
                  <a:extLst>
                    <a:ext uri="{FF2B5EF4-FFF2-40B4-BE49-F238E27FC236}">
                      <a16:creationId xmlns:a16="http://schemas.microsoft.com/office/drawing/2014/main" id="{C9223AB1-CDD4-466A-B6D0-DC5A42609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420">
                  <a:extLst>
                    <a:ext uri="{FF2B5EF4-FFF2-40B4-BE49-F238E27FC236}">
                      <a16:creationId xmlns:a16="http://schemas.microsoft.com/office/drawing/2014/main" id="{0FA89F37-D7E2-4EE2-AF7A-3EF352059E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Rectangle 421">
                  <a:extLst>
                    <a:ext uri="{FF2B5EF4-FFF2-40B4-BE49-F238E27FC236}">
                      <a16:creationId xmlns:a16="http://schemas.microsoft.com/office/drawing/2014/main" id="{F0F0673B-7692-4D28-B916-ADB9A094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Rectangle 422">
                  <a:extLst>
                    <a:ext uri="{FF2B5EF4-FFF2-40B4-BE49-F238E27FC236}">
                      <a16:creationId xmlns:a16="http://schemas.microsoft.com/office/drawing/2014/main" id="{EFD0DD1D-5D33-4CBB-8FC2-0194821DA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Rectangle 423">
                  <a:extLst>
                    <a:ext uri="{FF2B5EF4-FFF2-40B4-BE49-F238E27FC236}">
                      <a16:creationId xmlns:a16="http://schemas.microsoft.com/office/drawing/2014/main" id="{9888E81E-C1A4-456D-A234-446FBFB79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Rectangle 424">
                  <a:extLst>
                    <a:ext uri="{FF2B5EF4-FFF2-40B4-BE49-F238E27FC236}">
                      <a16:creationId xmlns:a16="http://schemas.microsoft.com/office/drawing/2014/main" id="{5EE5BDFD-C2E2-4A2E-A9A9-E6AF7052D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ectangle 425">
                  <a:extLst>
                    <a:ext uri="{FF2B5EF4-FFF2-40B4-BE49-F238E27FC236}">
                      <a16:creationId xmlns:a16="http://schemas.microsoft.com/office/drawing/2014/main" id="{92F469AB-D775-42DD-8BC2-91E764746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Rectangle 426">
                  <a:extLst>
                    <a:ext uri="{FF2B5EF4-FFF2-40B4-BE49-F238E27FC236}">
                      <a16:creationId xmlns:a16="http://schemas.microsoft.com/office/drawing/2014/main" id="{A6C45EC7-A8D3-4E12-A85C-A6975C6D0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Rectangle 427">
                  <a:extLst>
                    <a:ext uri="{FF2B5EF4-FFF2-40B4-BE49-F238E27FC236}">
                      <a16:creationId xmlns:a16="http://schemas.microsoft.com/office/drawing/2014/main" id="{9785F4A8-C0AF-49BE-A705-EEDBC35CA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428">
                  <a:extLst>
                    <a:ext uri="{FF2B5EF4-FFF2-40B4-BE49-F238E27FC236}">
                      <a16:creationId xmlns:a16="http://schemas.microsoft.com/office/drawing/2014/main" id="{2377D3CB-BF88-4875-8356-B4E80983E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Rectangle 429">
                  <a:extLst>
                    <a:ext uri="{FF2B5EF4-FFF2-40B4-BE49-F238E27FC236}">
                      <a16:creationId xmlns:a16="http://schemas.microsoft.com/office/drawing/2014/main" id="{7D9A3195-5E59-4FFA-AB80-31F36B19B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430">
                  <a:extLst>
                    <a:ext uri="{FF2B5EF4-FFF2-40B4-BE49-F238E27FC236}">
                      <a16:creationId xmlns:a16="http://schemas.microsoft.com/office/drawing/2014/main" id="{B5CE5E6D-4580-42B2-A592-1D67B24BC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Rectangle 431">
                  <a:extLst>
                    <a:ext uri="{FF2B5EF4-FFF2-40B4-BE49-F238E27FC236}">
                      <a16:creationId xmlns:a16="http://schemas.microsoft.com/office/drawing/2014/main" id="{D55645B6-813D-4E1A-9DD8-F75E1D7FC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tangle 432">
                  <a:extLst>
                    <a:ext uri="{FF2B5EF4-FFF2-40B4-BE49-F238E27FC236}">
                      <a16:creationId xmlns:a16="http://schemas.microsoft.com/office/drawing/2014/main" id="{9C091DEE-F818-4EA6-846E-447A8C2F0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433">
                  <a:extLst>
                    <a:ext uri="{FF2B5EF4-FFF2-40B4-BE49-F238E27FC236}">
                      <a16:creationId xmlns:a16="http://schemas.microsoft.com/office/drawing/2014/main" id="{21390175-6860-4D52-A489-2F92668F80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Rectangle 434">
                  <a:extLst>
                    <a:ext uri="{FF2B5EF4-FFF2-40B4-BE49-F238E27FC236}">
                      <a16:creationId xmlns:a16="http://schemas.microsoft.com/office/drawing/2014/main" id="{BE7ED3FE-55F5-4432-BBB7-5EF85697A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435">
                  <a:extLst>
                    <a:ext uri="{FF2B5EF4-FFF2-40B4-BE49-F238E27FC236}">
                      <a16:creationId xmlns:a16="http://schemas.microsoft.com/office/drawing/2014/main" id="{6995FFB0-8CF3-448D-B0F2-028CA6B8A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436">
                  <a:extLst>
                    <a:ext uri="{FF2B5EF4-FFF2-40B4-BE49-F238E27FC236}">
                      <a16:creationId xmlns:a16="http://schemas.microsoft.com/office/drawing/2014/main" id="{4BD7302B-DB51-4DF6-97C3-F61ACC94A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Rectangle 437">
                  <a:extLst>
                    <a:ext uri="{FF2B5EF4-FFF2-40B4-BE49-F238E27FC236}">
                      <a16:creationId xmlns:a16="http://schemas.microsoft.com/office/drawing/2014/main" id="{4076876A-C5FD-4931-A479-558265AA7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438">
                  <a:extLst>
                    <a:ext uri="{FF2B5EF4-FFF2-40B4-BE49-F238E27FC236}">
                      <a16:creationId xmlns:a16="http://schemas.microsoft.com/office/drawing/2014/main" id="{54225880-E0BE-498B-99D6-13486A12D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439">
                  <a:extLst>
                    <a:ext uri="{FF2B5EF4-FFF2-40B4-BE49-F238E27FC236}">
                      <a16:creationId xmlns:a16="http://schemas.microsoft.com/office/drawing/2014/main" id="{5DDBC0D6-807C-4F50-BD32-C84CBB4D7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440">
                  <a:extLst>
                    <a:ext uri="{FF2B5EF4-FFF2-40B4-BE49-F238E27FC236}">
                      <a16:creationId xmlns:a16="http://schemas.microsoft.com/office/drawing/2014/main" id="{E85BD08D-C3C5-4205-83CF-F4F4756FF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Rectangle 441">
                  <a:extLst>
                    <a:ext uri="{FF2B5EF4-FFF2-40B4-BE49-F238E27FC236}">
                      <a16:creationId xmlns:a16="http://schemas.microsoft.com/office/drawing/2014/main" id="{26E85FA9-4AEC-47E6-B5FA-7012FA13C1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442">
                  <a:extLst>
                    <a:ext uri="{FF2B5EF4-FFF2-40B4-BE49-F238E27FC236}">
                      <a16:creationId xmlns:a16="http://schemas.microsoft.com/office/drawing/2014/main" id="{1C5F6CFA-4626-4E55-9708-29B8ACF58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443">
                  <a:extLst>
                    <a:ext uri="{FF2B5EF4-FFF2-40B4-BE49-F238E27FC236}">
                      <a16:creationId xmlns:a16="http://schemas.microsoft.com/office/drawing/2014/main" id="{2E6CB64C-735A-4E93-BB35-CE8E62445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444">
                  <a:extLst>
                    <a:ext uri="{FF2B5EF4-FFF2-40B4-BE49-F238E27FC236}">
                      <a16:creationId xmlns:a16="http://schemas.microsoft.com/office/drawing/2014/main" id="{0CAA9057-E6EE-4FA8-A70A-BC204AD6C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Rectangle 445">
                  <a:extLst>
                    <a:ext uri="{FF2B5EF4-FFF2-40B4-BE49-F238E27FC236}">
                      <a16:creationId xmlns:a16="http://schemas.microsoft.com/office/drawing/2014/main" id="{39DA8C89-5CE0-4F05-B283-C0D8E9099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886"/>
                  <a:ext cx="128" cy="2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Rectangle 446">
                  <a:extLst>
                    <a:ext uri="{FF2B5EF4-FFF2-40B4-BE49-F238E27FC236}">
                      <a16:creationId xmlns:a16="http://schemas.microsoft.com/office/drawing/2014/main" id="{DCB6192A-E606-43DD-8640-91C1F0E27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1" y="1899"/>
                  <a:ext cx="105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Rectangle 447">
                  <a:extLst>
                    <a:ext uri="{FF2B5EF4-FFF2-40B4-BE49-F238E27FC236}">
                      <a16:creationId xmlns:a16="http://schemas.microsoft.com/office/drawing/2014/main" id="{F9208D6E-E982-45FA-96FB-A430B8B86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1907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448">
                  <a:extLst>
                    <a:ext uri="{FF2B5EF4-FFF2-40B4-BE49-F238E27FC236}">
                      <a16:creationId xmlns:a16="http://schemas.microsoft.com/office/drawing/2014/main" id="{8BF0185F-159C-4954-832C-4B5F98308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449">
                  <a:extLst>
                    <a:ext uri="{FF2B5EF4-FFF2-40B4-BE49-F238E27FC236}">
                      <a16:creationId xmlns:a16="http://schemas.microsoft.com/office/drawing/2014/main" id="{0F4B194C-8CDF-4B05-BD24-656CCC76D6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Rectangle 450">
                  <a:extLst>
                    <a:ext uri="{FF2B5EF4-FFF2-40B4-BE49-F238E27FC236}">
                      <a16:creationId xmlns:a16="http://schemas.microsoft.com/office/drawing/2014/main" id="{A1433206-623C-4076-942D-CA627086D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451">
                  <a:extLst>
                    <a:ext uri="{FF2B5EF4-FFF2-40B4-BE49-F238E27FC236}">
                      <a16:creationId xmlns:a16="http://schemas.microsoft.com/office/drawing/2014/main" id="{8C806513-9122-43C1-B298-E7339D71E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Rectangle 452">
                  <a:extLst>
                    <a:ext uri="{FF2B5EF4-FFF2-40B4-BE49-F238E27FC236}">
                      <a16:creationId xmlns:a16="http://schemas.microsoft.com/office/drawing/2014/main" id="{817BA734-500E-496F-BE0F-255BA3131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Rectangle 453">
                  <a:extLst>
                    <a:ext uri="{FF2B5EF4-FFF2-40B4-BE49-F238E27FC236}">
                      <a16:creationId xmlns:a16="http://schemas.microsoft.com/office/drawing/2014/main" id="{3F04EBD2-F7AE-4859-8D68-660B5D829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454">
                  <a:extLst>
                    <a:ext uri="{FF2B5EF4-FFF2-40B4-BE49-F238E27FC236}">
                      <a16:creationId xmlns:a16="http://schemas.microsoft.com/office/drawing/2014/main" id="{0399A16D-26E7-44EE-82CC-266FB2E0D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1915"/>
                  <a:ext cx="6" cy="7"/>
                </a:xfrm>
                <a:custGeom>
                  <a:avLst/>
                  <a:gdLst>
                    <a:gd name="T0" fmla="*/ 0 w 12"/>
                    <a:gd name="T1" fmla="*/ 7 h 15"/>
                    <a:gd name="T2" fmla="*/ 0 w 12"/>
                    <a:gd name="T3" fmla="*/ 7 h 15"/>
                    <a:gd name="T4" fmla="*/ 2 w 12"/>
                    <a:gd name="T5" fmla="*/ 2 h 15"/>
                    <a:gd name="T6" fmla="*/ 7 w 12"/>
                    <a:gd name="T7" fmla="*/ 0 h 15"/>
                    <a:gd name="T8" fmla="*/ 7 w 12"/>
                    <a:gd name="T9" fmla="*/ 0 h 15"/>
                    <a:gd name="T10" fmla="*/ 11 w 12"/>
                    <a:gd name="T11" fmla="*/ 2 h 15"/>
                    <a:gd name="T12" fmla="*/ 12 w 12"/>
                    <a:gd name="T13" fmla="*/ 7 h 15"/>
                    <a:gd name="T14" fmla="*/ 12 w 12"/>
                    <a:gd name="T15" fmla="*/ 7 h 15"/>
                    <a:gd name="T16" fmla="*/ 11 w 12"/>
                    <a:gd name="T17" fmla="*/ 13 h 15"/>
                    <a:gd name="T18" fmla="*/ 7 w 12"/>
                    <a:gd name="T19" fmla="*/ 15 h 15"/>
                    <a:gd name="T20" fmla="*/ 7 w 12"/>
                    <a:gd name="T21" fmla="*/ 15 h 15"/>
                    <a:gd name="T22" fmla="*/ 2 w 12"/>
                    <a:gd name="T23" fmla="*/ 13 h 15"/>
                    <a:gd name="T24" fmla="*/ 0 w 12"/>
                    <a:gd name="T25" fmla="*/ 7 h 15"/>
                    <a:gd name="T26" fmla="*/ 0 w 12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3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Rectangle 455">
                  <a:extLst>
                    <a:ext uri="{FF2B5EF4-FFF2-40B4-BE49-F238E27FC236}">
                      <a16:creationId xmlns:a16="http://schemas.microsoft.com/office/drawing/2014/main" id="{6854C0AC-9FB2-4D65-8113-B65EB6FD9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1935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Rectangle 456">
                  <a:extLst>
                    <a:ext uri="{FF2B5EF4-FFF2-40B4-BE49-F238E27FC236}">
                      <a16:creationId xmlns:a16="http://schemas.microsoft.com/office/drawing/2014/main" id="{7D76B72A-5C1F-4A80-AB47-65048B6BD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Rectangle 457">
                  <a:extLst>
                    <a:ext uri="{FF2B5EF4-FFF2-40B4-BE49-F238E27FC236}">
                      <a16:creationId xmlns:a16="http://schemas.microsoft.com/office/drawing/2014/main" id="{FACB0FCD-C0B7-4403-8850-1536381F8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458">
                  <a:extLst>
                    <a:ext uri="{FF2B5EF4-FFF2-40B4-BE49-F238E27FC236}">
                      <a16:creationId xmlns:a16="http://schemas.microsoft.com/office/drawing/2014/main" id="{5C0CC92B-1031-4DEA-B10C-C618B564A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459">
                  <a:extLst>
                    <a:ext uri="{FF2B5EF4-FFF2-40B4-BE49-F238E27FC236}">
                      <a16:creationId xmlns:a16="http://schemas.microsoft.com/office/drawing/2014/main" id="{0D0D0FF0-6B5E-45FC-8A8C-1429C9743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460">
                  <a:extLst>
                    <a:ext uri="{FF2B5EF4-FFF2-40B4-BE49-F238E27FC236}">
                      <a16:creationId xmlns:a16="http://schemas.microsoft.com/office/drawing/2014/main" id="{3404F67D-1FBC-4E90-9F2F-85279CEE9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461">
                  <a:extLst>
                    <a:ext uri="{FF2B5EF4-FFF2-40B4-BE49-F238E27FC236}">
                      <a16:creationId xmlns:a16="http://schemas.microsoft.com/office/drawing/2014/main" id="{7BFECBEF-EC5E-4C63-9AAF-95077A540C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462">
                  <a:extLst>
                    <a:ext uri="{FF2B5EF4-FFF2-40B4-BE49-F238E27FC236}">
                      <a16:creationId xmlns:a16="http://schemas.microsoft.com/office/drawing/2014/main" id="{146508BA-BACC-4D41-9362-ECB8AC9DF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1945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Rectangle 463">
                  <a:extLst>
                    <a:ext uri="{FF2B5EF4-FFF2-40B4-BE49-F238E27FC236}">
                      <a16:creationId xmlns:a16="http://schemas.microsoft.com/office/drawing/2014/main" id="{79A61074-CB35-45AF-8840-578984CB4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196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464">
                  <a:extLst>
                    <a:ext uri="{FF2B5EF4-FFF2-40B4-BE49-F238E27FC236}">
                      <a16:creationId xmlns:a16="http://schemas.microsoft.com/office/drawing/2014/main" id="{C87941B7-EF94-4317-8AF7-5822D9DC4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Rectangle 465">
                  <a:extLst>
                    <a:ext uri="{FF2B5EF4-FFF2-40B4-BE49-F238E27FC236}">
                      <a16:creationId xmlns:a16="http://schemas.microsoft.com/office/drawing/2014/main" id="{B227DD83-DBE4-434E-8213-509423172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466">
                  <a:extLst>
                    <a:ext uri="{FF2B5EF4-FFF2-40B4-BE49-F238E27FC236}">
                      <a16:creationId xmlns:a16="http://schemas.microsoft.com/office/drawing/2014/main" id="{998F3684-D9EA-4B2B-B2F9-DF8DF517F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Rectangle 467">
                  <a:extLst>
                    <a:ext uri="{FF2B5EF4-FFF2-40B4-BE49-F238E27FC236}">
                      <a16:creationId xmlns:a16="http://schemas.microsoft.com/office/drawing/2014/main" id="{8571CB28-8146-49BB-9F69-58A044520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468">
                  <a:extLst>
                    <a:ext uri="{FF2B5EF4-FFF2-40B4-BE49-F238E27FC236}">
                      <a16:creationId xmlns:a16="http://schemas.microsoft.com/office/drawing/2014/main" id="{157C16F5-51A8-4396-A461-45E07A706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Rectangle 469">
                  <a:extLst>
                    <a:ext uri="{FF2B5EF4-FFF2-40B4-BE49-F238E27FC236}">
                      <a16:creationId xmlns:a16="http://schemas.microsoft.com/office/drawing/2014/main" id="{E49A5773-16FF-408F-B44E-20D14E92C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470">
                  <a:extLst>
                    <a:ext uri="{FF2B5EF4-FFF2-40B4-BE49-F238E27FC236}">
                      <a16:creationId xmlns:a16="http://schemas.microsoft.com/office/drawing/2014/main" id="{CD032884-8754-4106-9A11-E65C0F0C3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1975"/>
                  <a:ext cx="6" cy="6"/>
                </a:xfrm>
                <a:custGeom>
                  <a:avLst/>
                  <a:gdLst>
                    <a:gd name="T0" fmla="*/ 0 w 12"/>
                    <a:gd name="T1" fmla="*/ 7 h 12"/>
                    <a:gd name="T2" fmla="*/ 0 w 12"/>
                    <a:gd name="T3" fmla="*/ 7 h 12"/>
                    <a:gd name="T4" fmla="*/ 2 w 12"/>
                    <a:gd name="T5" fmla="*/ 1 h 12"/>
                    <a:gd name="T6" fmla="*/ 7 w 12"/>
                    <a:gd name="T7" fmla="*/ 0 h 12"/>
                    <a:gd name="T8" fmla="*/ 7 w 12"/>
                    <a:gd name="T9" fmla="*/ 0 h 12"/>
                    <a:gd name="T10" fmla="*/ 11 w 12"/>
                    <a:gd name="T11" fmla="*/ 1 h 12"/>
                    <a:gd name="T12" fmla="*/ 12 w 12"/>
                    <a:gd name="T13" fmla="*/ 7 h 12"/>
                    <a:gd name="T14" fmla="*/ 12 w 12"/>
                    <a:gd name="T15" fmla="*/ 7 h 12"/>
                    <a:gd name="T16" fmla="*/ 11 w 12"/>
                    <a:gd name="T17" fmla="*/ 10 h 12"/>
                    <a:gd name="T18" fmla="*/ 7 w 12"/>
                    <a:gd name="T19" fmla="*/ 12 h 12"/>
                    <a:gd name="T20" fmla="*/ 7 w 12"/>
                    <a:gd name="T21" fmla="*/ 12 h 12"/>
                    <a:gd name="T22" fmla="*/ 2 w 12"/>
                    <a:gd name="T23" fmla="*/ 10 h 12"/>
                    <a:gd name="T24" fmla="*/ 0 w 12"/>
                    <a:gd name="T25" fmla="*/ 7 h 12"/>
                    <a:gd name="T26" fmla="*/ 0 w 12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1" y="10"/>
                      </a:lnTo>
                      <a:lnTo>
                        <a:pt x="7" y="12"/>
                      </a:lnTo>
                      <a:lnTo>
                        <a:pt x="7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Rectangle 471">
                  <a:extLst>
                    <a:ext uri="{FF2B5EF4-FFF2-40B4-BE49-F238E27FC236}">
                      <a16:creationId xmlns:a16="http://schemas.microsoft.com/office/drawing/2014/main" id="{9C910875-A2EA-4F63-AC61-0D0861960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1996"/>
                  <a:ext cx="93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Rectangle 472">
                  <a:extLst>
                    <a:ext uri="{FF2B5EF4-FFF2-40B4-BE49-F238E27FC236}">
                      <a16:creationId xmlns:a16="http://schemas.microsoft.com/office/drawing/2014/main" id="{761E433C-AD37-4FFA-8194-5E36B00F8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473">
                  <a:extLst>
                    <a:ext uri="{FF2B5EF4-FFF2-40B4-BE49-F238E27FC236}">
                      <a16:creationId xmlns:a16="http://schemas.microsoft.com/office/drawing/2014/main" id="{C64AE48F-10E3-4BC0-8A0A-E70688830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474">
                  <a:extLst>
                    <a:ext uri="{FF2B5EF4-FFF2-40B4-BE49-F238E27FC236}">
                      <a16:creationId xmlns:a16="http://schemas.microsoft.com/office/drawing/2014/main" id="{3700130F-F427-47C9-B7FC-3DCAEAABA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475">
                  <a:extLst>
                    <a:ext uri="{FF2B5EF4-FFF2-40B4-BE49-F238E27FC236}">
                      <a16:creationId xmlns:a16="http://schemas.microsoft.com/office/drawing/2014/main" id="{120A0954-69A0-4A25-BD63-F4A258D8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Rectangle 476">
                  <a:extLst>
                    <a:ext uri="{FF2B5EF4-FFF2-40B4-BE49-F238E27FC236}">
                      <a16:creationId xmlns:a16="http://schemas.microsoft.com/office/drawing/2014/main" id="{7A0AC94D-C300-4979-B725-39DBF4F51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Rectangle 477">
                  <a:extLst>
                    <a:ext uri="{FF2B5EF4-FFF2-40B4-BE49-F238E27FC236}">
                      <a16:creationId xmlns:a16="http://schemas.microsoft.com/office/drawing/2014/main" id="{288C4349-A318-45A4-A6EB-0AEC3B8C4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478">
                  <a:extLst>
                    <a:ext uri="{FF2B5EF4-FFF2-40B4-BE49-F238E27FC236}">
                      <a16:creationId xmlns:a16="http://schemas.microsoft.com/office/drawing/2014/main" id="{57AFE4E9-78A8-4B0E-AA65-B15C0784F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06"/>
                  <a:ext cx="6" cy="6"/>
                </a:xfrm>
                <a:custGeom>
                  <a:avLst/>
                  <a:gdLst>
                    <a:gd name="T0" fmla="*/ 0 w 12"/>
                    <a:gd name="T1" fmla="*/ 5 h 10"/>
                    <a:gd name="T2" fmla="*/ 0 w 12"/>
                    <a:gd name="T3" fmla="*/ 5 h 10"/>
                    <a:gd name="T4" fmla="*/ 2 w 12"/>
                    <a:gd name="T5" fmla="*/ 1 h 10"/>
                    <a:gd name="T6" fmla="*/ 7 w 12"/>
                    <a:gd name="T7" fmla="*/ 0 h 10"/>
                    <a:gd name="T8" fmla="*/ 7 w 12"/>
                    <a:gd name="T9" fmla="*/ 0 h 10"/>
                    <a:gd name="T10" fmla="*/ 11 w 12"/>
                    <a:gd name="T11" fmla="*/ 1 h 10"/>
                    <a:gd name="T12" fmla="*/ 12 w 12"/>
                    <a:gd name="T13" fmla="*/ 5 h 10"/>
                    <a:gd name="T14" fmla="*/ 12 w 12"/>
                    <a:gd name="T15" fmla="*/ 5 h 10"/>
                    <a:gd name="T16" fmla="*/ 11 w 12"/>
                    <a:gd name="T17" fmla="*/ 9 h 10"/>
                    <a:gd name="T18" fmla="*/ 7 w 12"/>
                    <a:gd name="T19" fmla="*/ 10 h 10"/>
                    <a:gd name="T20" fmla="*/ 7 w 12"/>
                    <a:gd name="T21" fmla="*/ 10 h 10"/>
                    <a:gd name="T22" fmla="*/ 2 w 12"/>
                    <a:gd name="T23" fmla="*/ 9 h 10"/>
                    <a:gd name="T24" fmla="*/ 0 w 12"/>
                    <a:gd name="T25" fmla="*/ 5 h 10"/>
                    <a:gd name="T26" fmla="*/ 0 w 12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479">
                  <a:extLst>
                    <a:ext uri="{FF2B5EF4-FFF2-40B4-BE49-F238E27FC236}">
                      <a16:creationId xmlns:a16="http://schemas.microsoft.com/office/drawing/2014/main" id="{66A25EB9-04AC-415A-8CB6-AAD9447E1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28"/>
                  <a:ext cx="93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480">
                  <a:extLst>
                    <a:ext uri="{FF2B5EF4-FFF2-40B4-BE49-F238E27FC236}">
                      <a16:creationId xmlns:a16="http://schemas.microsoft.com/office/drawing/2014/main" id="{5085E140-E540-4E00-B315-238642F6B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Rectangle 481">
                  <a:extLst>
                    <a:ext uri="{FF2B5EF4-FFF2-40B4-BE49-F238E27FC236}">
                      <a16:creationId xmlns:a16="http://schemas.microsoft.com/office/drawing/2014/main" id="{0698BB58-3304-49D9-87D9-42E17DD15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482">
                  <a:extLst>
                    <a:ext uri="{FF2B5EF4-FFF2-40B4-BE49-F238E27FC236}">
                      <a16:creationId xmlns:a16="http://schemas.microsoft.com/office/drawing/2014/main" id="{AED99CA2-5B22-4406-8BE8-C8CCF544A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Rectangle 483">
                  <a:extLst>
                    <a:ext uri="{FF2B5EF4-FFF2-40B4-BE49-F238E27FC236}">
                      <a16:creationId xmlns:a16="http://schemas.microsoft.com/office/drawing/2014/main" id="{BE4076B3-7CF4-4FD7-9F2B-2237800BB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Rectangle 484">
                  <a:extLst>
                    <a:ext uri="{FF2B5EF4-FFF2-40B4-BE49-F238E27FC236}">
                      <a16:creationId xmlns:a16="http://schemas.microsoft.com/office/drawing/2014/main" id="{4315BB2C-1ECF-4F16-B754-D176FA45A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Rectangle 485">
                  <a:extLst>
                    <a:ext uri="{FF2B5EF4-FFF2-40B4-BE49-F238E27FC236}">
                      <a16:creationId xmlns:a16="http://schemas.microsoft.com/office/drawing/2014/main" id="{FE58AC7C-4A4A-413A-AAE6-F32662A9B9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486">
                  <a:extLst>
                    <a:ext uri="{FF2B5EF4-FFF2-40B4-BE49-F238E27FC236}">
                      <a16:creationId xmlns:a16="http://schemas.microsoft.com/office/drawing/2014/main" id="{B492A5B0-E34B-4E2A-8DD4-4F6128A62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36"/>
                  <a:ext cx="6" cy="4"/>
                </a:xfrm>
                <a:custGeom>
                  <a:avLst/>
                  <a:gdLst>
                    <a:gd name="T0" fmla="*/ 0 w 12"/>
                    <a:gd name="T1" fmla="*/ 5 h 9"/>
                    <a:gd name="T2" fmla="*/ 0 w 12"/>
                    <a:gd name="T3" fmla="*/ 5 h 9"/>
                    <a:gd name="T4" fmla="*/ 2 w 12"/>
                    <a:gd name="T5" fmla="*/ 2 h 9"/>
                    <a:gd name="T6" fmla="*/ 7 w 12"/>
                    <a:gd name="T7" fmla="*/ 0 h 9"/>
                    <a:gd name="T8" fmla="*/ 7 w 12"/>
                    <a:gd name="T9" fmla="*/ 0 h 9"/>
                    <a:gd name="T10" fmla="*/ 11 w 12"/>
                    <a:gd name="T11" fmla="*/ 2 h 9"/>
                    <a:gd name="T12" fmla="*/ 12 w 12"/>
                    <a:gd name="T13" fmla="*/ 5 h 9"/>
                    <a:gd name="T14" fmla="*/ 12 w 12"/>
                    <a:gd name="T15" fmla="*/ 5 h 9"/>
                    <a:gd name="T16" fmla="*/ 11 w 12"/>
                    <a:gd name="T17" fmla="*/ 7 h 9"/>
                    <a:gd name="T18" fmla="*/ 7 w 12"/>
                    <a:gd name="T19" fmla="*/ 9 h 9"/>
                    <a:gd name="T20" fmla="*/ 7 w 12"/>
                    <a:gd name="T21" fmla="*/ 9 h 9"/>
                    <a:gd name="T22" fmla="*/ 2 w 12"/>
                    <a:gd name="T23" fmla="*/ 7 h 9"/>
                    <a:gd name="T24" fmla="*/ 0 w 12"/>
                    <a:gd name="T25" fmla="*/ 5 h 9"/>
                    <a:gd name="T26" fmla="*/ 0 w 12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1" y="7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Rectangle 487">
                  <a:extLst>
                    <a:ext uri="{FF2B5EF4-FFF2-40B4-BE49-F238E27FC236}">
                      <a16:creationId xmlns:a16="http://schemas.microsoft.com/office/drawing/2014/main" id="{869B9FDA-3ADF-4F29-B715-E5B10CFAA6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5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Rectangle 488">
                  <a:extLst>
                    <a:ext uri="{FF2B5EF4-FFF2-40B4-BE49-F238E27FC236}">
                      <a16:creationId xmlns:a16="http://schemas.microsoft.com/office/drawing/2014/main" id="{F44C2EAC-4A55-4D35-AEB6-58672D894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Rectangle 489">
                  <a:extLst>
                    <a:ext uri="{FF2B5EF4-FFF2-40B4-BE49-F238E27FC236}">
                      <a16:creationId xmlns:a16="http://schemas.microsoft.com/office/drawing/2014/main" id="{85066CEB-C8ED-4A62-A099-CCCCC04D6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490">
                  <a:extLst>
                    <a:ext uri="{FF2B5EF4-FFF2-40B4-BE49-F238E27FC236}">
                      <a16:creationId xmlns:a16="http://schemas.microsoft.com/office/drawing/2014/main" id="{6E9CE2E5-347A-4304-A77E-E3530727A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Rectangle 491">
                  <a:extLst>
                    <a:ext uri="{FF2B5EF4-FFF2-40B4-BE49-F238E27FC236}">
                      <a16:creationId xmlns:a16="http://schemas.microsoft.com/office/drawing/2014/main" id="{B425D8BF-C896-4C6E-A4B2-EE882949B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Rectangle 492">
                  <a:extLst>
                    <a:ext uri="{FF2B5EF4-FFF2-40B4-BE49-F238E27FC236}">
                      <a16:creationId xmlns:a16="http://schemas.microsoft.com/office/drawing/2014/main" id="{99D896F5-75EF-4911-9A55-B9CF26485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Rectangle 493">
                  <a:extLst>
                    <a:ext uri="{FF2B5EF4-FFF2-40B4-BE49-F238E27FC236}">
                      <a16:creationId xmlns:a16="http://schemas.microsoft.com/office/drawing/2014/main" id="{AE970AFB-D733-43FF-BDFE-DDE23424D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494">
                  <a:extLst>
                    <a:ext uri="{FF2B5EF4-FFF2-40B4-BE49-F238E27FC236}">
                      <a16:creationId xmlns:a16="http://schemas.microsoft.com/office/drawing/2014/main" id="{E778D8F5-E748-4307-B372-EDB277AD32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66"/>
                  <a:ext cx="6" cy="6"/>
                </a:xfrm>
                <a:custGeom>
                  <a:avLst/>
                  <a:gdLst>
                    <a:gd name="T0" fmla="*/ 0 w 12"/>
                    <a:gd name="T1" fmla="*/ 6 h 13"/>
                    <a:gd name="T2" fmla="*/ 0 w 12"/>
                    <a:gd name="T3" fmla="*/ 6 h 13"/>
                    <a:gd name="T4" fmla="*/ 2 w 12"/>
                    <a:gd name="T5" fmla="*/ 2 h 13"/>
                    <a:gd name="T6" fmla="*/ 7 w 12"/>
                    <a:gd name="T7" fmla="*/ 0 h 13"/>
                    <a:gd name="T8" fmla="*/ 7 w 12"/>
                    <a:gd name="T9" fmla="*/ 0 h 13"/>
                    <a:gd name="T10" fmla="*/ 11 w 12"/>
                    <a:gd name="T11" fmla="*/ 2 h 13"/>
                    <a:gd name="T12" fmla="*/ 12 w 12"/>
                    <a:gd name="T13" fmla="*/ 6 h 13"/>
                    <a:gd name="T14" fmla="*/ 12 w 12"/>
                    <a:gd name="T15" fmla="*/ 6 h 13"/>
                    <a:gd name="T16" fmla="*/ 11 w 12"/>
                    <a:gd name="T17" fmla="*/ 11 h 13"/>
                    <a:gd name="T18" fmla="*/ 7 w 12"/>
                    <a:gd name="T19" fmla="*/ 13 h 13"/>
                    <a:gd name="T20" fmla="*/ 7 w 12"/>
                    <a:gd name="T21" fmla="*/ 13 h 13"/>
                    <a:gd name="T22" fmla="*/ 2 w 12"/>
                    <a:gd name="T23" fmla="*/ 11 h 13"/>
                    <a:gd name="T24" fmla="*/ 0 w 12"/>
                    <a:gd name="T25" fmla="*/ 6 h 13"/>
                    <a:gd name="T26" fmla="*/ 0 w 12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11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Rectangle 495">
                  <a:extLst>
                    <a:ext uri="{FF2B5EF4-FFF2-40B4-BE49-F238E27FC236}">
                      <a16:creationId xmlns:a16="http://schemas.microsoft.com/office/drawing/2014/main" id="{D44691F5-6904-4FC1-99C2-62C26D64E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7" y="2087"/>
                  <a:ext cx="93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Rectangle 496">
                  <a:extLst>
                    <a:ext uri="{FF2B5EF4-FFF2-40B4-BE49-F238E27FC236}">
                      <a16:creationId xmlns:a16="http://schemas.microsoft.com/office/drawing/2014/main" id="{F76B3E05-9C07-4D55-8463-21F516527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Rectangle 497">
                  <a:extLst>
                    <a:ext uri="{FF2B5EF4-FFF2-40B4-BE49-F238E27FC236}">
                      <a16:creationId xmlns:a16="http://schemas.microsoft.com/office/drawing/2014/main" id="{2E92715C-55B4-4648-888B-1F9235AF1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Rectangle 498">
                  <a:extLst>
                    <a:ext uri="{FF2B5EF4-FFF2-40B4-BE49-F238E27FC236}">
                      <a16:creationId xmlns:a16="http://schemas.microsoft.com/office/drawing/2014/main" id="{D3405BEC-D882-4A82-A701-17CDF2E34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Rectangle 499">
                  <a:extLst>
                    <a:ext uri="{FF2B5EF4-FFF2-40B4-BE49-F238E27FC236}">
                      <a16:creationId xmlns:a16="http://schemas.microsoft.com/office/drawing/2014/main" id="{3DB03248-4FC6-4F20-B17E-367EAB1FD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Rectangle 500">
                  <a:extLst>
                    <a:ext uri="{FF2B5EF4-FFF2-40B4-BE49-F238E27FC236}">
                      <a16:creationId xmlns:a16="http://schemas.microsoft.com/office/drawing/2014/main" id="{78D8FC24-EEF1-40C6-81F0-AE46DEF69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501">
                  <a:extLst>
                    <a:ext uri="{FF2B5EF4-FFF2-40B4-BE49-F238E27FC236}">
                      <a16:creationId xmlns:a16="http://schemas.microsoft.com/office/drawing/2014/main" id="{0F1E9086-FD5F-488A-9757-2387A31C2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502">
                  <a:extLst>
                    <a:ext uri="{FF2B5EF4-FFF2-40B4-BE49-F238E27FC236}">
                      <a16:creationId xmlns:a16="http://schemas.microsoft.com/office/drawing/2014/main" id="{B12CABAF-55A3-4487-BAE6-13A284982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5" y="2096"/>
                  <a:ext cx="6" cy="6"/>
                </a:xfrm>
                <a:custGeom>
                  <a:avLst/>
                  <a:gdLst>
                    <a:gd name="T0" fmla="*/ 0 w 12"/>
                    <a:gd name="T1" fmla="*/ 6 h 11"/>
                    <a:gd name="T2" fmla="*/ 0 w 12"/>
                    <a:gd name="T3" fmla="*/ 6 h 11"/>
                    <a:gd name="T4" fmla="*/ 2 w 12"/>
                    <a:gd name="T5" fmla="*/ 2 h 11"/>
                    <a:gd name="T6" fmla="*/ 7 w 12"/>
                    <a:gd name="T7" fmla="*/ 0 h 11"/>
                    <a:gd name="T8" fmla="*/ 7 w 12"/>
                    <a:gd name="T9" fmla="*/ 0 h 11"/>
                    <a:gd name="T10" fmla="*/ 11 w 12"/>
                    <a:gd name="T11" fmla="*/ 2 h 11"/>
                    <a:gd name="T12" fmla="*/ 12 w 12"/>
                    <a:gd name="T13" fmla="*/ 6 h 11"/>
                    <a:gd name="T14" fmla="*/ 12 w 12"/>
                    <a:gd name="T15" fmla="*/ 6 h 11"/>
                    <a:gd name="T16" fmla="*/ 11 w 12"/>
                    <a:gd name="T17" fmla="*/ 9 h 11"/>
                    <a:gd name="T18" fmla="*/ 7 w 12"/>
                    <a:gd name="T19" fmla="*/ 11 h 11"/>
                    <a:gd name="T20" fmla="*/ 7 w 12"/>
                    <a:gd name="T21" fmla="*/ 11 h 11"/>
                    <a:gd name="T22" fmla="*/ 2 w 12"/>
                    <a:gd name="T23" fmla="*/ 9 h 11"/>
                    <a:gd name="T24" fmla="*/ 0 w 12"/>
                    <a:gd name="T25" fmla="*/ 6 h 11"/>
                    <a:gd name="T26" fmla="*/ 0 w 12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9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Rectangle 503">
                  <a:extLst>
                    <a:ext uri="{FF2B5EF4-FFF2-40B4-BE49-F238E27FC236}">
                      <a16:creationId xmlns:a16="http://schemas.microsoft.com/office/drawing/2014/main" id="{49EF21B7-5333-4318-A45F-AB7B0868E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ectangle 504">
                  <a:extLst>
                    <a:ext uri="{FF2B5EF4-FFF2-40B4-BE49-F238E27FC236}">
                      <a16:creationId xmlns:a16="http://schemas.microsoft.com/office/drawing/2014/main" id="{8C9807B4-37EA-4C7E-A537-7C11C472B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505">
                  <a:extLst>
                    <a:ext uri="{FF2B5EF4-FFF2-40B4-BE49-F238E27FC236}">
                      <a16:creationId xmlns:a16="http://schemas.microsoft.com/office/drawing/2014/main" id="{2949D8F2-A006-467D-9D5B-0C4E40B1C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506">
                  <a:extLst>
                    <a:ext uri="{FF2B5EF4-FFF2-40B4-BE49-F238E27FC236}">
                      <a16:creationId xmlns:a16="http://schemas.microsoft.com/office/drawing/2014/main" id="{8FD1CD94-79CE-434E-96F4-859FEF95A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507">
                  <a:extLst>
                    <a:ext uri="{FF2B5EF4-FFF2-40B4-BE49-F238E27FC236}">
                      <a16:creationId xmlns:a16="http://schemas.microsoft.com/office/drawing/2014/main" id="{2CED4F8B-C40F-4915-B849-5A9B5243E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Rectangle 508">
                  <a:extLst>
                    <a:ext uri="{FF2B5EF4-FFF2-40B4-BE49-F238E27FC236}">
                      <a16:creationId xmlns:a16="http://schemas.microsoft.com/office/drawing/2014/main" id="{E22EF56A-E79F-4A92-A938-B8ECCDD4D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Rectangle 509">
                  <a:extLst>
                    <a:ext uri="{FF2B5EF4-FFF2-40B4-BE49-F238E27FC236}">
                      <a16:creationId xmlns:a16="http://schemas.microsoft.com/office/drawing/2014/main" id="{04412D42-DBC4-4A79-B421-4E7B64BD4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Rectangle 510">
                  <a:extLst>
                    <a:ext uri="{FF2B5EF4-FFF2-40B4-BE49-F238E27FC236}">
                      <a16:creationId xmlns:a16="http://schemas.microsoft.com/office/drawing/2014/main" id="{B5858B7C-8F44-401F-8F11-77AC50987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ectangle 511">
                  <a:extLst>
                    <a:ext uri="{FF2B5EF4-FFF2-40B4-BE49-F238E27FC236}">
                      <a16:creationId xmlns:a16="http://schemas.microsoft.com/office/drawing/2014/main" id="{8121D852-7E27-4D2D-9C29-D6A1E6449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512">
                  <a:extLst>
                    <a:ext uri="{FF2B5EF4-FFF2-40B4-BE49-F238E27FC236}">
                      <a16:creationId xmlns:a16="http://schemas.microsoft.com/office/drawing/2014/main" id="{69AAC18B-CA0B-4CC2-9D78-0B7734690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513">
                  <a:extLst>
                    <a:ext uri="{FF2B5EF4-FFF2-40B4-BE49-F238E27FC236}">
                      <a16:creationId xmlns:a16="http://schemas.microsoft.com/office/drawing/2014/main" id="{FAB0F024-2597-46BA-9549-4562DFC7F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514">
                  <a:extLst>
                    <a:ext uri="{FF2B5EF4-FFF2-40B4-BE49-F238E27FC236}">
                      <a16:creationId xmlns:a16="http://schemas.microsoft.com/office/drawing/2014/main" id="{DD0C2ECA-378F-4B09-AF65-39A70D497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515">
                  <a:extLst>
                    <a:ext uri="{FF2B5EF4-FFF2-40B4-BE49-F238E27FC236}">
                      <a16:creationId xmlns:a16="http://schemas.microsoft.com/office/drawing/2014/main" id="{04353096-177E-475D-96AC-380FB13F0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Rectangle 516">
                  <a:extLst>
                    <a:ext uri="{FF2B5EF4-FFF2-40B4-BE49-F238E27FC236}">
                      <a16:creationId xmlns:a16="http://schemas.microsoft.com/office/drawing/2014/main" id="{5477912C-5F1E-4E10-9AFA-E83488700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517">
                  <a:extLst>
                    <a:ext uri="{FF2B5EF4-FFF2-40B4-BE49-F238E27FC236}">
                      <a16:creationId xmlns:a16="http://schemas.microsoft.com/office/drawing/2014/main" id="{F158D68F-517F-40E4-8E37-9A9EF5A8D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518">
                  <a:extLst>
                    <a:ext uri="{FF2B5EF4-FFF2-40B4-BE49-F238E27FC236}">
                      <a16:creationId xmlns:a16="http://schemas.microsoft.com/office/drawing/2014/main" id="{D6D6FE2C-AA24-4D18-9E52-2BC171008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519">
                  <a:extLst>
                    <a:ext uri="{FF2B5EF4-FFF2-40B4-BE49-F238E27FC236}">
                      <a16:creationId xmlns:a16="http://schemas.microsoft.com/office/drawing/2014/main" id="{6CF069BE-A0AC-47AF-9ADB-D7738841D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520">
                  <a:extLst>
                    <a:ext uri="{FF2B5EF4-FFF2-40B4-BE49-F238E27FC236}">
                      <a16:creationId xmlns:a16="http://schemas.microsoft.com/office/drawing/2014/main" id="{68DA51D9-07DB-4780-95F3-FAF2A2205C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Rectangle 521">
                  <a:extLst>
                    <a:ext uri="{FF2B5EF4-FFF2-40B4-BE49-F238E27FC236}">
                      <a16:creationId xmlns:a16="http://schemas.microsoft.com/office/drawing/2014/main" id="{320B1354-A3DE-42DF-8980-C73C2E893F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Rectangle 522">
                  <a:extLst>
                    <a:ext uri="{FF2B5EF4-FFF2-40B4-BE49-F238E27FC236}">
                      <a16:creationId xmlns:a16="http://schemas.microsoft.com/office/drawing/2014/main" id="{8D6F6309-3582-4525-AA5F-F88D08B6C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523">
                  <a:extLst>
                    <a:ext uri="{FF2B5EF4-FFF2-40B4-BE49-F238E27FC236}">
                      <a16:creationId xmlns:a16="http://schemas.microsoft.com/office/drawing/2014/main" id="{3DAD41C2-C8F1-4059-8F5F-A1F041493E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Rectangle 524">
                  <a:extLst>
                    <a:ext uri="{FF2B5EF4-FFF2-40B4-BE49-F238E27FC236}">
                      <a16:creationId xmlns:a16="http://schemas.microsoft.com/office/drawing/2014/main" id="{BC32D97F-522C-4783-A893-05E85D3BCE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Rectangle 525">
                  <a:extLst>
                    <a:ext uri="{FF2B5EF4-FFF2-40B4-BE49-F238E27FC236}">
                      <a16:creationId xmlns:a16="http://schemas.microsoft.com/office/drawing/2014/main" id="{320910C7-3909-4082-A4F1-0E2088F695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Rectangle 526">
                  <a:extLst>
                    <a:ext uri="{FF2B5EF4-FFF2-40B4-BE49-F238E27FC236}">
                      <a16:creationId xmlns:a16="http://schemas.microsoft.com/office/drawing/2014/main" id="{FC92BB21-C0A9-4F15-8360-782DDFA72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Rectangle 527">
                  <a:extLst>
                    <a:ext uri="{FF2B5EF4-FFF2-40B4-BE49-F238E27FC236}">
                      <a16:creationId xmlns:a16="http://schemas.microsoft.com/office/drawing/2014/main" id="{AB856C9C-3850-4E71-8777-3B838FFDA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528">
                  <a:extLst>
                    <a:ext uri="{FF2B5EF4-FFF2-40B4-BE49-F238E27FC236}">
                      <a16:creationId xmlns:a16="http://schemas.microsoft.com/office/drawing/2014/main" id="{4CE9737B-8F84-4E48-B3C6-6F2779E0A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529">
                  <a:extLst>
                    <a:ext uri="{FF2B5EF4-FFF2-40B4-BE49-F238E27FC236}">
                      <a16:creationId xmlns:a16="http://schemas.microsoft.com/office/drawing/2014/main" id="{C6CEFD2E-4B96-4C2C-ADCC-D0D32768C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Rectangle 530">
                  <a:extLst>
                    <a:ext uri="{FF2B5EF4-FFF2-40B4-BE49-F238E27FC236}">
                      <a16:creationId xmlns:a16="http://schemas.microsoft.com/office/drawing/2014/main" id="{7C5CECF5-4675-4590-953B-C5FAD680A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Rectangle 531">
                  <a:extLst>
                    <a:ext uri="{FF2B5EF4-FFF2-40B4-BE49-F238E27FC236}">
                      <a16:creationId xmlns:a16="http://schemas.microsoft.com/office/drawing/2014/main" id="{E4568B36-A9D9-4934-B824-F329092B2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Rectangle 532">
                  <a:extLst>
                    <a:ext uri="{FF2B5EF4-FFF2-40B4-BE49-F238E27FC236}">
                      <a16:creationId xmlns:a16="http://schemas.microsoft.com/office/drawing/2014/main" id="{58593A25-14B0-4010-A800-F865C0A6C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ectangle 533">
                  <a:extLst>
                    <a:ext uri="{FF2B5EF4-FFF2-40B4-BE49-F238E27FC236}">
                      <a16:creationId xmlns:a16="http://schemas.microsoft.com/office/drawing/2014/main" id="{2A6E7B57-D5EB-441A-8DA7-3B4E3D9C5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ectangle 534">
                  <a:extLst>
                    <a:ext uri="{FF2B5EF4-FFF2-40B4-BE49-F238E27FC236}">
                      <a16:creationId xmlns:a16="http://schemas.microsoft.com/office/drawing/2014/main" id="{A8D8E8CF-D49C-4122-BD73-64D124C12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ectangle 535">
                  <a:extLst>
                    <a:ext uri="{FF2B5EF4-FFF2-40B4-BE49-F238E27FC236}">
                      <a16:creationId xmlns:a16="http://schemas.microsoft.com/office/drawing/2014/main" id="{A5C564CA-0C8A-4633-9D26-FAE43BA769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536">
                  <a:extLst>
                    <a:ext uri="{FF2B5EF4-FFF2-40B4-BE49-F238E27FC236}">
                      <a16:creationId xmlns:a16="http://schemas.microsoft.com/office/drawing/2014/main" id="{E0E763C8-E836-4600-948B-C874EBFCC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ectangle 537">
                  <a:extLst>
                    <a:ext uri="{FF2B5EF4-FFF2-40B4-BE49-F238E27FC236}">
                      <a16:creationId xmlns:a16="http://schemas.microsoft.com/office/drawing/2014/main" id="{9EF18517-1BC2-45C7-A423-597533942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Rectangle 538">
                  <a:extLst>
                    <a:ext uri="{FF2B5EF4-FFF2-40B4-BE49-F238E27FC236}">
                      <a16:creationId xmlns:a16="http://schemas.microsoft.com/office/drawing/2014/main" id="{2E486A59-93EE-4553-B8F1-A17FF2DAF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539">
                  <a:extLst>
                    <a:ext uri="{FF2B5EF4-FFF2-40B4-BE49-F238E27FC236}">
                      <a16:creationId xmlns:a16="http://schemas.microsoft.com/office/drawing/2014/main" id="{45ED4EB7-2DB6-4D20-BCF0-FB6D4C788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540">
                  <a:extLst>
                    <a:ext uri="{FF2B5EF4-FFF2-40B4-BE49-F238E27FC236}">
                      <a16:creationId xmlns:a16="http://schemas.microsoft.com/office/drawing/2014/main" id="{EBDBB1AF-680B-45E8-BD7D-9D22BB8D1D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541">
                  <a:extLst>
                    <a:ext uri="{FF2B5EF4-FFF2-40B4-BE49-F238E27FC236}">
                      <a16:creationId xmlns:a16="http://schemas.microsoft.com/office/drawing/2014/main" id="{4787D2EB-AC89-4B2E-B2CE-1947ABE38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542">
                  <a:extLst>
                    <a:ext uri="{FF2B5EF4-FFF2-40B4-BE49-F238E27FC236}">
                      <a16:creationId xmlns:a16="http://schemas.microsoft.com/office/drawing/2014/main" id="{630CFC25-0D23-4FDC-A462-FC5AD8777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Rectangle 543">
                  <a:extLst>
                    <a:ext uri="{FF2B5EF4-FFF2-40B4-BE49-F238E27FC236}">
                      <a16:creationId xmlns:a16="http://schemas.microsoft.com/office/drawing/2014/main" id="{59B07518-050C-4D2A-9B78-3B8CE85EA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Freeform 544">
                  <a:extLst>
                    <a:ext uri="{FF2B5EF4-FFF2-40B4-BE49-F238E27FC236}">
                      <a16:creationId xmlns:a16="http://schemas.microsoft.com/office/drawing/2014/main" id="{0C6D8B9C-2510-4661-B579-09640ED6B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545">
                  <a:extLst>
                    <a:ext uri="{FF2B5EF4-FFF2-40B4-BE49-F238E27FC236}">
                      <a16:creationId xmlns:a16="http://schemas.microsoft.com/office/drawing/2014/main" id="{E19E6B9B-5412-49E4-87AD-64F27B671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Rectangle 546">
                  <a:extLst>
                    <a:ext uri="{FF2B5EF4-FFF2-40B4-BE49-F238E27FC236}">
                      <a16:creationId xmlns:a16="http://schemas.microsoft.com/office/drawing/2014/main" id="{C0AF176B-610A-4E11-85FF-009C6E5E0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547">
                  <a:extLst>
                    <a:ext uri="{FF2B5EF4-FFF2-40B4-BE49-F238E27FC236}">
                      <a16:creationId xmlns:a16="http://schemas.microsoft.com/office/drawing/2014/main" id="{69D99E41-9001-4290-9C57-23A57D51E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Rectangle 548">
                  <a:extLst>
                    <a:ext uri="{FF2B5EF4-FFF2-40B4-BE49-F238E27FC236}">
                      <a16:creationId xmlns:a16="http://schemas.microsoft.com/office/drawing/2014/main" id="{6EB89ACC-EDC5-4138-9DEB-B370E3686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549">
                  <a:extLst>
                    <a:ext uri="{FF2B5EF4-FFF2-40B4-BE49-F238E27FC236}">
                      <a16:creationId xmlns:a16="http://schemas.microsoft.com/office/drawing/2014/main" id="{44B85F27-C881-4790-B430-173CF2F85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550">
                  <a:extLst>
                    <a:ext uri="{FF2B5EF4-FFF2-40B4-BE49-F238E27FC236}">
                      <a16:creationId xmlns:a16="http://schemas.microsoft.com/office/drawing/2014/main" id="{C47AAA56-A304-4009-B0A4-32948E554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551">
                  <a:extLst>
                    <a:ext uri="{FF2B5EF4-FFF2-40B4-BE49-F238E27FC236}">
                      <a16:creationId xmlns:a16="http://schemas.microsoft.com/office/drawing/2014/main" id="{BAA3E1E8-A157-45D4-BE1D-087A305E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552">
                  <a:extLst>
                    <a:ext uri="{FF2B5EF4-FFF2-40B4-BE49-F238E27FC236}">
                      <a16:creationId xmlns:a16="http://schemas.microsoft.com/office/drawing/2014/main" id="{E54A81DB-7B17-4CE3-B81E-C2796E3A54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66"/>
                  <a:ext cx="6" cy="6"/>
                </a:xfrm>
                <a:custGeom>
                  <a:avLst/>
                  <a:gdLst>
                    <a:gd name="T0" fmla="*/ 0 w 11"/>
                    <a:gd name="T1" fmla="*/ 6 h 13"/>
                    <a:gd name="T2" fmla="*/ 0 w 11"/>
                    <a:gd name="T3" fmla="*/ 6 h 13"/>
                    <a:gd name="T4" fmla="*/ 2 w 11"/>
                    <a:gd name="T5" fmla="*/ 2 h 13"/>
                    <a:gd name="T6" fmla="*/ 5 w 11"/>
                    <a:gd name="T7" fmla="*/ 0 h 13"/>
                    <a:gd name="T8" fmla="*/ 5 w 11"/>
                    <a:gd name="T9" fmla="*/ 0 h 13"/>
                    <a:gd name="T10" fmla="*/ 9 w 11"/>
                    <a:gd name="T11" fmla="*/ 2 h 13"/>
                    <a:gd name="T12" fmla="*/ 11 w 11"/>
                    <a:gd name="T13" fmla="*/ 6 h 13"/>
                    <a:gd name="T14" fmla="*/ 11 w 11"/>
                    <a:gd name="T15" fmla="*/ 6 h 13"/>
                    <a:gd name="T16" fmla="*/ 9 w 11"/>
                    <a:gd name="T17" fmla="*/ 11 h 13"/>
                    <a:gd name="T18" fmla="*/ 5 w 11"/>
                    <a:gd name="T19" fmla="*/ 13 h 13"/>
                    <a:gd name="T20" fmla="*/ 5 w 11"/>
                    <a:gd name="T21" fmla="*/ 13 h 13"/>
                    <a:gd name="T22" fmla="*/ 2 w 11"/>
                    <a:gd name="T23" fmla="*/ 11 h 13"/>
                    <a:gd name="T24" fmla="*/ 0 w 11"/>
                    <a:gd name="T25" fmla="*/ 6 h 13"/>
                    <a:gd name="T26" fmla="*/ 0 w 11"/>
                    <a:gd name="T2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3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11"/>
                      </a:lnTo>
                      <a:lnTo>
                        <a:pt x="5" y="13"/>
                      </a:lnTo>
                      <a:lnTo>
                        <a:pt x="5" y="13"/>
                      </a:lnTo>
                      <a:lnTo>
                        <a:pt x="2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 553">
                  <a:extLst>
                    <a:ext uri="{FF2B5EF4-FFF2-40B4-BE49-F238E27FC236}">
                      <a16:creationId xmlns:a16="http://schemas.microsoft.com/office/drawing/2014/main" id="{73A60B4A-080D-4462-86F3-7157AB49F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208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554">
                  <a:extLst>
                    <a:ext uri="{FF2B5EF4-FFF2-40B4-BE49-F238E27FC236}">
                      <a16:creationId xmlns:a16="http://schemas.microsoft.com/office/drawing/2014/main" id="{0B86BC2F-3A4D-45C0-B7E4-25737696FB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555">
                  <a:extLst>
                    <a:ext uri="{FF2B5EF4-FFF2-40B4-BE49-F238E27FC236}">
                      <a16:creationId xmlns:a16="http://schemas.microsoft.com/office/drawing/2014/main" id="{0810B1C5-86CE-4403-81CF-D50420DC7A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91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556">
                  <a:extLst>
                    <a:ext uri="{FF2B5EF4-FFF2-40B4-BE49-F238E27FC236}">
                      <a16:creationId xmlns:a16="http://schemas.microsoft.com/office/drawing/2014/main" id="{DA7D63B0-E202-41AB-B7BE-F2F103739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557">
                  <a:extLst>
                    <a:ext uri="{FF2B5EF4-FFF2-40B4-BE49-F238E27FC236}">
                      <a16:creationId xmlns:a16="http://schemas.microsoft.com/office/drawing/2014/main" id="{66ED844D-E8DA-4F4C-B465-E9AAAC622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Rectangle 558">
                  <a:extLst>
                    <a:ext uri="{FF2B5EF4-FFF2-40B4-BE49-F238E27FC236}">
                      <a16:creationId xmlns:a16="http://schemas.microsoft.com/office/drawing/2014/main" id="{52C2743D-CD0A-4339-9003-8D985B98E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91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559">
                  <a:extLst>
                    <a:ext uri="{FF2B5EF4-FFF2-40B4-BE49-F238E27FC236}">
                      <a16:creationId xmlns:a16="http://schemas.microsoft.com/office/drawing/2014/main" id="{9C12571A-A709-461E-8D0E-952717AB7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91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560">
                  <a:extLst>
                    <a:ext uri="{FF2B5EF4-FFF2-40B4-BE49-F238E27FC236}">
                      <a16:creationId xmlns:a16="http://schemas.microsoft.com/office/drawing/2014/main" id="{88F30184-08EE-4F88-85CE-70CC705809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96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561">
                  <a:extLst>
                    <a:ext uri="{FF2B5EF4-FFF2-40B4-BE49-F238E27FC236}">
                      <a16:creationId xmlns:a16="http://schemas.microsoft.com/office/drawing/2014/main" id="{D205DE79-8264-4881-AE06-67E84D16B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3" y="1886"/>
                  <a:ext cx="130" cy="2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Rectangle 562">
                  <a:extLst>
                    <a:ext uri="{FF2B5EF4-FFF2-40B4-BE49-F238E27FC236}">
                      <a16:creationId xmlns:a16="http://schemas.microsoft.com/office/drawing/2014/main" id="{C2FA1CB0-2876-43B6-B637-A1BD238F9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899"/>
                  <a:ext cx="104" cy="23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Rectangle 563">
                  <a:extLst>
                    <a:ext uri="{FF2B5EF4-FFF2-40B4-BE49-F238E27FC236}">
                      <a16:creationId xmlns:a16="http://schemas.microsoft.com/office/drawing/2014/main" id="{E183E779-44EB-4AE5-BABC-C7EA24CD8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07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564">
                  <a:extLst>
                    <a:ext uri="{FF2B5EF4-FFF2-40B4-BE49-F238E27FC236}">
                      <a16:creationId xmlns:a16="http://schemas.microsoft.com/office/drawing/2014/main" id="{319DE8D2-D7BB-4F54-950E-068087F95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565">
                  <a:extLst>
                    <a:ext uri="{FF2B5EF4-FFF2-40B4-BE49-F238E27FC236}">
                      <a16:creationId xmlns:a16="http://schemas.microsoft.com/office/drawing/2014/main" id="{AFBBDAD0-A469-41B7-B108-FBE6E4C7E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09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566">
                  <a:extLst>
                    <a:ext uri="{FF2B5EF4-FFF2-40B4-BE49-F238E27FC236}">
                      <a16:creationId xmlns:a16="http://schemas.microsoft.com/office/drawing/2014/main" id="{2DB20C00-86EF-4F06-A79E-2FB0AC8BE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567">
                  <a:extLst>
                    <a:ext uri="{FF2B5EF4-FFF2-40B4-BE49-F238E27FC236}">
                      <a16:creationId xmlns:a16="http://schemas.microsoft.com/office/drawing/2014/main" id="{71474C63-2351-407C-B42A-1D2F58E31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568">
                  <a:extLst>
                    <a:ext uri="{FF2B5EF4-FFF2-40B4-BE49-F238E27FC236}">
                      <a16:creationId xmlns:a16="http://schemas.microsoft.com/office/drawing/2014/main" id="{90203A0F-E868-429D-A844-F5E278A49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09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Rectangle 569">
                  <a:extLst>
                    <a:ext uri="{FF2B5EF4-FFF2-40B4-BE49-F238E27FC236}">
                      <a16:creationId xmlns:a16="http://schemas.microsoft.com/office/drawing/2014/main" id="{A9653CB6-E5AE-40C5-8930-8F528C509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09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570">
                  <a:extLst>
                    <a:ext uri="{FF2B5EF4-FFF2-40B4-BE49-F238E27FC236}">
                      <a16:creationId xmlns:a16="http://schemas.microsoft.com/office/drawing/2014/main" id="{829E503F-3F0C-4C14-BCFD-1846EA7D1D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15"/>
                  <a:ext cx="6" cy="7"/>
                </a:xfrm>
                <a:custGeom>
                  <a:avLst/>
                  <a:gdLst>
                    <a:gd name="T0" fmla="*/ 0 w 11"/>
                    <a:gd name="T1" fmla="*/ 7 h 15"/>
                    <a:gd name="T2" fmla="*/ 0 w 11"/>
                    <a:gd name="T3" fmla="*/ 7 h 15"/>
                    <a:gd name="T4" fmla="*/ 2 w 11"/>
                    <a:gd name="T5" fmla="*/ 2 h 15"/>
                    <a:gd name="T6" fmla="*/ 5 w 11"/>
                    <a:gd name="T7" fmla="*/ 0 h 15"/>
                    <a:gd name="T8" fmla="*/ 5 w 11"/>
                    <a:gd name="T9" fmla="*/ 0 h 15"/>
                    <a:gd name="T10" fmla="*/ 9 w 11"/>
                    <a:gd name="T11" fmla="*/ 2 h 15"/>
                    <a:gd name="T12" fmla="*/ 11 w 11"/>
                    <a:gd name="T13" fmla="*/ 7 h 15"/>
                    <a:gd name="T14" fmla="*/ 11 w 11"/>
                    <a:gd name="T15" fmla="*/ 7 h 15"/>
                    <a:gd name="T16" fmla="*/ 9 w 11"/>
                    <a:gd name="T17" fmla="*/ 13 h 15"/>
                    <a:gd name="T18" fmla="*/ 5 w 11"/>
                    <a:gd name="T19" fmla="*/ 15 h 15"/>
                    <a:gd name="T20" fmla="*/ 5 w 11"/>
                    <a:gd name="T21" fmla="*/ 15 h 15"/>
                    <a:gd name="T22" fmla="*/ 2 w 11"/>
                    <a:gd name="T23" fmla="*/ 13 h 15"/>
                    <a:gd name="T24" fmla="*/ 0 w 11"/>
                    <a:gd name="T25" fmla="*/ 7 h 15"/>
                    <a:gd name="T26" fmla="*/ 0 w 11"/>
                    <a:gd name="T27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5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3"/>
                      </a:lnTo>
                      <a:lnTo>
                        <a:pt x="5" y="15"/>
                      </a:lnTo>
                      <a:lnTo>
                        <a:pt x="5" y="15"/>
                      </a:lnTo>
                      <a:lnTo>
                        <a:pt x="2" y="13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Rectangle 571">
                  <a:extLst>
                    <a:ext uri="{FF2B5EF4-FFF2-40B4-BE49-F238E27FC236}">
                      <a16:creationId xmlns:a16="http://schemas.microsoft.com/office/drawing/2014/main" id="{B7155935-466A-406A-A1B7-359A10FAE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35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Rectangle 572">
                  <a:extLst>
                    <a:ext uri="{FF2B5EF4-FFF2-40B4-BE49-F238E27FC236}">
                      <a16:creationId xmlns:a16="http://schemas.microsoft.com/office/drawing/2014/main" id="{44EFE297-CC0F-4AC8-A0E9-B81ABB077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573">
                  <a:extLst>
                    <a:ext uri="{FF2B5EF4-FFF2-40B4-BE49-F238E27FC236}">
                      <a16:creationId xmlns:a16="http://schemas.microsoft.com/office/drawing/2014/main" id="{2D704C66-F37C-4012-B32C-F73F0C02BA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39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Rectangle 574">
                  <a:extLst>
                    <a:ext uri="{FF2B5EF4-FFF2-40B4-BE49-F238E27FC236}">
                      <a16:creationId xmlns:a16="http://schemas.microsoft.com/office/drawing/2014/main" id="{42810F7F-8AB1-4E2C-AFEF-DF3DE5D08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575">
                  <a:extLst>
                    <a:ext uri="{FF2B5EF4-FFF2-40B4-BE49-F238E27FC236}">
                      <a16:creationId xmlns:a16="http://schemas.microsoft.com/office/drawing/2014/main" id="{5502CD9F-FE9F-4EA1-BDB3-A007FEF7F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Rectangle 576">
                  <a:extLst>
                    <a:ext uri="{FF2B5EF4-FFF2-40B4-BE49-F238E27FC236}">
                      <a16:creationId xmlns:a16="http://schemas.microsoft.com/office/drawing/2014/main" id="{2EFAF715-417E-44A4-A57B-386B06243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39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577">
                  <a:extLst>
                    <a:ext uri="{FF2B5EF4-FFF2-40B4-BE49-F238E27FC236}">
                      <a16:creationId xmlns:a16="http://schemas.microsoft.com/office/drawing/2014/main" id="{1372AD52-FB81-4BE9-9573-303EBFE24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39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578">
                  <a:extLst>
                    <a:ext uri="{FF2B5EF4-FFF2-40B4-BE49-F238E27FC236}">
                      <a16:creationId xmlns:a16="http://schemas.microsoft.com/office/drawing/2014/main" id="{F7AF7712-2F74-4022-B1A4-D3B5441B0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45"/>
                  <a:ext cx="6" cy="6"/>
                </a:xfrm>
                <a:custGeom>
                  <a:avLst/>
                  <a:gdLst>
                    <a:gd name="T0" fmla="*/ 0 w 11"/>
                    <a:gd name="T1" fmla="*/ 6 h 11"/>
                    <a:gd name="T2" fmla="*/ 0 w 11"/>
                    <a:gd name="T3" fmla="*/ 6 h 11"/>
                    <a:gd name="T4" fmla="*/ 2 w 11"/>
                    <a:gd name="T5" fmla="*/ 2 h 11"/>
                    <a:gd name="T6" fmla="*/ 5 w 11"/>
                    <a:gd name="T7" fmla="*/ 0 h 11"/>
                    <a:gd name="T8" fmla="*/ 5 w 11"/>
                    <a:gd name="T9" fmla="*/ 0 h 11"/>
                    <a:gd name="T10" fmla="*/ 9 w 11"/>
                    <a:gd name="T11" fmla="*/ 2 h 11"/>
                    <a:gd name="T12" fmla="*/ 11 w 11"/>
                    <a:gd name="T13" fmla="*/ 6 h 11"/>
                    <a:gd name="T14" fmla="*/ 11 w 11"/>
                    <a:gd name="T15" fmla="*/ 6 h 11"/>
                    <a:gd name="T16" fmla="*/ 9 w 11"/>
                    <a:gd name="T17" fmla="*/ 9 h 11"/>
                    <a:gd name="T18" fmla="*/ 5 w 11"/>
                    <a:gd name="T19" fmla="*/ 11 h 11"/>
                    <a:gd name="T20" fmla="*/ 5 w 11"/>
                    <a:gd name="T21" fmla="*/ 11 h 11"/>
                    <a:gd name="T22" fmla="*/ 2 w 11"/>
                    <a:gd name="T23" fmla="*/ 9 h 11"/>
                    <a:gd name="T24" fmla="*/ 0 w 11"/>
                    <a:gd name="T25" fmla="*/ 6 h 11"/>
                    <a:gd name="T26" fmla="*/ 0 w 11"/>
                    <a:gd name="T2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6"/>
                      </a:lnTo>
                      <a:lnTo>
                        <a:pt x="11" y="6"/>
                      </a:lnTo>
                      <a:lnTo>
                        <a:pt x="9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lnTo>
                        <a:pt x="2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Rectangle 579">
                  <a:extLst>
                    <a:ext uri="{FF2B5EF4-FFF2-40B4-BE49-F238E27FC236}">
                      <a16:creationId xmlns:a16="http://schemas.microsoft.com/office/drawing/2014/main" id="{6773A944-C2EF-48B5-9E57-239E0637E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6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Rectangle 580">
                  <a:extLst>
                    <a:ext uri="{FF2B5EF4-FFF2-40B4-BE49-F238E27FC236}">
                      <a16:creationId xmlns:a16="http://schemas.microsoft.com/office/drawing/2014/main" id="{2015B101-F06D-4AD8-827B-014C030B4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581">
                  <a:extLst>
                    <a:ext uri="{FF2B5EF4-FFF2-40B4-BE49-F238E27FC236}">
                      <a16:creationId xmlns:a16="http://schemas.microsoft.com/office/drawing/2014/main" id="{CAC73E3B-997E-4978-AB02-DB436CEC2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1970"/>
                  <a:ext cx="4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582">
                  <a:extLst>
                    <a:ext uri="{FF2B5EF4-FFF2-40B4-BE49-F238E27FC236}">
                      <a16:creationId xmlns:a16="http://schemas.microsoft.com/office/drawing/2014/main" id="{4FFC3AAE-6204-46EB-805E-15413BF10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583">
                  <a:extLst>
                    <a:ext uri="{FF2B5EF4-FFF2-40B4-BE49-F238E27FC236}">
                      <a16:creationId xmlns:a16="http://schemas.microsoft.com/office/drawing/2014/main" id="{73A25CC2-C9CD-4919-83E2-5DBE675A7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584">
                  <a:extLst>
                    <a:ext uri="{FF2B5EF4-FFF2-40B4-BE49-F238E27FC236}">
                      <a16:creationId xmlns:a16="http://schemas.microsoft.com/office/drawing/2014/main" id="{1E11238C-71F9-45DC-8A54-98F5E631F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70"/>
                  <a:ext cx="2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 585">
                  <a:extLst>
                    <a:ext uri="{FF2B5EF4-FFF2-40B4-BE49-F238E27FC236}">
                      <a16:creationId xmlns:a16="http://schemas.microsoft.com/office/drawing/2014/main" id="{174C3525-7271-4AAA-9651-5FCEA34F2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970"/>
                  <a:ext cx="3" cy="1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586">
                  <a:extLst>
                    <a:ext uri="{FF2B5EF4-FFF2-40B4-BE49-F238E27FC236}">
                      <a16:creationId xmlns:a16="http://schemas.microsoft.com/office/drawing/2014/main" id="{FF94B765-7A23-471A-826D-CF4E5221A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1975"/>
                  <a:ext cx="6" cy="6"/>
                </a:xfrm>
                <a:custGeom>
                  <a:avLst/>
                  <a:gdLst>
                    <a:gd name="T0" fmla="*/ 0 w 11"/>
                    <a:gd name="T1" fmla="*/ 7 h 12"/>
                    <a:gd name="T2" fmla="*/ 0 w 11"/>
                    <a:gd name="T3" fmla="*/ 7 h 12"/>
                    <a:gd name="T4" fmla="*/ 2 w 11"/>
                    <a:gd name="T5" fmla="*/ 1 h 12"/>
                    <a:gd name="T6" fmla="*/ 5 w 11"/>
                    <a:gd name="T7" fmla="*/ 0 h 12"/>
                    <a:gd name="T8" fmla="*/ 5 w 11"/>
                    <a:gd name="T9" fmla="*/ 0 h 12"/>
                    <a:gd name="T10" fmla="*/ 9 w 11"/>
                    <a:gd name="T11" fmla="*/ 1 h 12"/>
                    <a:gd name="T12" fmla="*/ 11 w 11"/>
                    <a:gd name="T13" fmla="*/ 7 h 12"/>
                    <a:gd name="T14" fmla="*/ 11 w 11"/>
                    <a:gd name="T15" fmla="*/ 7 h 12"/>
                    <a:gd name="T16" fmla="*/ 9 w 11"/>
                    <a:gd name="T17" fmla="*/ 10 h 12"/>
                    <a:gd name="T18" fmla="*/ 5 w 11"/>
                    <a:gd name="T19" fmla="*/ 12 h 12"/>
                    <a:gd name="T20" fmla="*/ 5 w 11"/>
                    <a:gd name="T21" fmla="*/ 12 h 12"/>
                    <a:gd name="T22" fmla="*/ 2 w 11"/>
                    <a:gd name="T23" fmla="*/ 10 h 12"/>
                    <a:gd name="T24" fmla="*/ 0 w 11"/>
                    <a:gd name="T25" fmla="*/ 7 h 12"/>
                    <a:gd name="T26" fmla="*/ 0 w 11"/>
                    <a:gd name="T2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2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9" y="10"/>
                      </a:lnTo>
                      <a:lnTo>
                        <a:pt x="5" y="12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587">
                  <a:extLst>
                    <a:ext uri="{FF2B5EF4-FFF2-40B4-BE49-F238E27FC236}">
                      <a16:creationId xmlns:a16="http://schemas.microsoft.com/office/drawing/2014/main" id="{7CFAC539-1939-49D4-BB4C-861066D04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1996"/>
                  <a:ext cx="92" cy="2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Rectangle 588">
                  <a:extLst>
                    <a:ext uri="{FF2B5EF4-FFF2-40B4-BE49-F238E27FC236}">
                      <a16:creationId xmlns:a16="http://schemas.microsoft.com/office/drawing/2014/main" id="{4656E00F-03A2-4107-A53F-216BFDCD76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Rectangle 589">
                  <a:extLst>
                    <a:ext uri="{FF2B5EF4-FFF2-40B4-BE49-F238E27FC236}">
                      <a16:creationId xmlns:a16="http://schemas.microsoft.com/office/drawing/2014/main" id="{5B76790D-5C28-4DFC-B819-08B7B020C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0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Rectangle 590">
                  <a:extLst>
                    <a:ext uri="{FF2B5EF4-FFF2-40B4-BE49-F238E27FC236}">
                      <a16:creationId xmlns:a16="http://schemas.microsoft.com/office/drawing/2014/main" id="{CB70F003-43E9-40C4-AB8C-0F7DB00644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591">
                  <a:extLst>
                    <a:ext uri="{FF2B5EF4-FFF2-40B4-BE49-F238E27FC236}">
                      <a16:creationId xmlns:a16="http://schemas.microsoft.com/office/drawing/2014/main" id="{1D5FCE91-CAFD-4EEC-BA70-2E797C4B5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592">
                  <a:extLst>
                    <a:ext uri="{FF2B5EF4-FFF2-40B4-BE49-F238E27FC236}">
                      <a16:creationId xmlns:a16="http://schemas.microsoft.com/office/drawing/2014/main" id="{98F121DA-7140-40F2-9E32-4BA3B6B5B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0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593">
                  <a:extLst>
                    <a:ext uri="{FF2B5EF4-FFF2-40B4-BE49-F238E27FC236}">
                      <a16:creationId xmlns:a16="http://schemas.microsoft.com/office/drawing/2014/main" id="{185FD447-6680-48E9-BAE8-2A8A5CA67B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0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594">
                  <a:extLst>
                    <a:ext uri="{FF2B5EF4-FFF2-40B4-BE49-F238E27FC236}">
                      <a16:creationId xmlns:a16="http://schemas.microsoft.com/office/drawing/2014/main" id="{185C379E-5805-4B6F-92EE-47911FFF7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06"/>
                  <a:ext cx="6" cy="6"/>
                </a:xfrm>
                <a:custGeom>
                  <a:avLst/>
                  <a:gdLst>
                    <a:gd name="T0" fmla="*/ 0 w 11"/>
                    <a:gd name="T1" fmla="*/ 5 h 10"/>
                    <a:gd name="T2" fmla="*/ 0 w 11"/>
                    <a:gd name="T3" fmla="*/ 5 h 10"/>
                    <a:gd name="T4" fmla="*/ 2 w 11"/>
                    <a:gd name="T5" fmla="*/ 1 h 10"/>
                    <a:gd name="T6" fmla="*/ 5 w 11"/>
                    <a:gd name="T7" fmla="*/ 0 h 10"/>
                    <a:gd name="T8" fmla="*/ 5 w 11"/>
                    <a:gd name="T9" fmla="*/ 0 h 10"/>
                    <a:gd name="T10" fmla="*/ 9 w 11"/>
                    <a:gd name="T11" fmla="*/ 1 h 10"/>
                    <a:gd name="T12" fmla="*/ 11 w 11"/>
                    <a:gd name="T13" fmla="*/ 5 h 10"/>
                    <a:gd name="T14" fmla="*/ 11 w 11"/>
                    <a:gd name="T15" fmla="*/ 5 h 10"/>
                    <a:gd name="T16" fmla="*/ 9 w 11"/>
                    <a:gd name="T17" fmla="*/ 9 h 10"/>
                    <a:gd name="T18" fmla="*/ 5 w 11"/>
                    <a:gd name="T19" fmla="*/ 10 h 10"/>
                    <a:gd name="T20" fmla="*/ 5 w 11"/>
                    <a:gd name="T21" fmla="*/ 10 h 10"/>
                    <a:gd name="T22" fmla="*/ 2 w 11"/>
                    <a:gd name="T23" fmla="*/ 9 h 10"/>
                    <a:gd name="T24" fmla="*/ 0 w 11"/>
                    <a:gd name="T25" fmla="*/ 5 h 10"/>
                    <a:gd name="T26" fmla="*/ 0 w 11"/>
                    <a:gd name="T2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9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595">
                  <a:extLst>
                    <a:ext uri="{FF2B5EF4-FFF2-40B4-BE49-F238E27FC236}">
                      <a16:creationId xmlns:a16="http://schemas.microsoft.com/office/drawing/2014/main" id="{B4793498-53BD-4C98-B1CB-6901175A6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2028"/>
                  <a:ext cx="92" cy="2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Rectangle 596">
                  <a:extLst>
                    <a:ext uri="{FF2B5EF4-FFF2-40B4-BE49-F238E27FC236}">
                      <a16:creationId xmlns:a16="http://schemas.microsoft.com/office/drawing/2014/main" id="{0162F2CE-BE98-4942-82B2-3A32E59ED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597">
                  <a:extLst>
                    <a:ext uri="{FF2B5EF4-FFF2-40B4-BE49-F238E27FC236}">
                      <a16:creationId xmlns:a16="http://schemas.microsoft.com/office/drawing/2014/main" id="{AEE3E811-717E-4DE4-A6CE-D36384CB2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31"/>
                  <a:ext cx="4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598">
                  <a:extLst>
                    <a:ext uri="{FF2B5EF4-FFF2-40B4-BE49-F238E27FC236}">
                      <a16:creationId xmlns:a16="http://schemas.microsoft.com/office/drawing/2014/main" id="{F79AF4AC-1A92-479C-BDE2-D81CF238C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Rectangle 599">
                  <a:extLst>
                    <a:ext uri="{FF2B5EF4-FFF2-40B4-BE49-F238E27FC236}">
                      <a16:creationId xmlns:a16="http://schemas.microsoft.com/office/drawing/2014/main" id="{47A2FF6F-3A7C-4F70-949D-BB67E172E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Rectangle 600">
                  <a:extLst>
                    <a:ext uri="{FF2B5EF4-FFF2-40B4-BE49-F238E27FC236}">
                      <a16:creationId xmlns:a16="http://schemas.microsoft.com/office/drawing/2014/main" id="{6E544A9B-1847-4455-8ABF-95B20539C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031"/>
                  <a:ext cx="2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Rectangle 601">
                  <a:extLst>
                    <a:ext uri="{FF2B5EF4-FFF2-40B4-BE49-F238E27FC236}">
                      <a16:creationId xmlns:a16="http://schemas.microsoft.com/office/drawing/2014/main" id="{5A02EA13-BFC2-4341-9BED-9DE01008C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031"/>
                  <a:ext cx="3" cy="1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602">
                  <a:extLst>
                    <a:ext uri="{FF2B5EF4-FFF2-40B4-BE49-F238E27FC236}">
                      <a16:creationId xmlns:a16="http://schemas.microsoft.com/office/drawing/2014/main" id="{832EB86D-37E8-4EA5-AC76-50E4F4586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0" y="2036"/>
                  <a:ext cx="6" cy="4"/>
                </a:xfrm>
                <a:custGeom>
                  <a:avLst/>
                  <a:gdLst>
                    <a:gd name="T0" fmla="*/ 0 w 11"/>
                    <a:gd name="T1" fmla="*/ 5 h 9"/>
                    <a:gd name="T2" fmla="*/ 0 w 11"/>
                    <a:gd name="T3" fmla="*/ 5 h 9"/>
                    <a:gd name="T4" fmla="*/ 2 w 11"/>
                    <a:gd name="T5" fmla="*/ 2 h 9"/>
                    <a:gd name="T6" fmla="*/ 5 w 11"/>
                    <a:gd name="T7" fmla="*/ 0 h 9"/>
                    <a:gd name="T8" fmla="*/ 5 w 11"/>
                    <a:gd name="T9" fmla="*/ 0 h 9"/>
                    <a:gd name="T10" fmla="*/ 9 w 11"/>
                    <a:gd name="T11" fmla="*/ 2 h 9"/>
                    <a:gd name="T12" fmla="*/ 11 w 11"/>
                    <a:gd name="T13" fmla="*/ 5 h 9"/>
                    <a:gd name="T14" fmla="*/ 11 w 11"/>
                    <a:gd name="T15" fmla="*/ 5 h 9"/>
                    <a:gd name="T16" fmla="*/ 9 w 11"/>
                    <a:gd name="T17" fmla="*/ 7 h 9"/>
                    <a:gd name="T18" fmla="*/ 5 w 11"/>
                    <a:gd name="T19" fmla="*/ 9 h 9"/>
                    <a:gd name="T20" fmla="*/ 5 w 11"/>
                    <a:gd name="T21" fmla="*/ 9 h 9"/>
                    <a:gd name="T22" fmla="*/ 2 w 11"/>
                    <a:gd name="T23" fmla="*/ 7 h 9"/>
                    <a:gd name="T24" fmla="*/ 0 w 11"/>
                    <a:gd name="T25" fmla="*/ 5 h 9"/>
                    <a:gd name="T26" fmla="*/ 0 w 11"/>
                    <a:gd name="T2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9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1" y="5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2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603">
                  <a:extLst>
                    <a:ext uri="{FF2B5EF4-FFF2-40B4-BE49-F238E27FC236}">
                      <a16:creationId xmlns:a16="http://schemas.microsoft.com/office/drawing/2014/main" id="{C9FAC78D-6DD8-4E8F-95DD-9819BC9CF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2" y="2057"/>
                  <a:ext cx="92" cy="2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604">
                  <a:extLst>
                    <a:ext uri="{FF2B5EF4-FFF2-40B4-BE49-F238E27FC236}">
                      <a16:creationId xmlns:a16="http://schemas.microsoft.com/office/drawing/2014/main" id="{6575F216-0237-43E9-B0F9-D3D3578C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" y="2060"/>
                  <a:ext cx="3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605">
                  <a:extLst>
                    <a:ext uri="{FF2B5EF4-FFF2-40B4-BE49-F238E27FC236}">
                      <a16:creationId xmlns:a16="http://schemas.microsoft.com/office/drawing/2014/main" id="{721E39F0-ED39-4700-8A58-084731C26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1" y="2060"/>
                  <a:ext cx="4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606">
                  <a:extLst>
                    <a:ext uri="{FF2B5EF4-FFF2-40B4-BE49-F238E27FC236}">
                      <a16:creationId xmlns:a16="http://schemas.microsoft.com/office/drawing/2014/main" id="{E813BEF0-30E1-4466-8E9F-B380E851E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2060"/>
                  <a:ext cx="2" cy="1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Rectangle 608">
                <a:extLst>
                  <a:ext uri="{FF2B5EF4-FFF2-40B4-BE49-F238E27FC236}">
                    <a16:creationId xmlns:a16="http://schemas.microsoft.com/office/drawing/2014/main" id="{13A308C5-3190-427F-842D-30F6CA2D0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55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609">
                <a:extLst>
                  <a:ext uri="{FF2B5EF4-FFF2-40B4-BE49-F238E27FC236}">
                    <a16:creationId xmlns:a16="http://schemas.microsoft.com/office/drawing/2014/main" id="{B9186F9F-694C-4600-96F2-1FFEDB8E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487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610">
                <a:extLst>
                  <a:ext uri="{FF2B5EF4-FFF2-40B4-BE49-F238E27FC236}">
                    <a16:creationId xmlns:a16="http://schemas.microsoft.com/office/drawing/2014/main" id="{0A78C864-B71A-40C2-87A2-5832A6C3B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4425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611">
                <a:extLst>
                  <a:ext uri="{FF2B5EF4-FFF2-40B4-BE49-F238E27FC236}">
                    <a16:creationId xmlns:a16="http://schemas.microsoft.com/office/drawing/2014/main" id="{48300217-BD8F-4A52-9A97-A2E963A84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2212" y="3652838"/>
                <a:ext cx="9525" cy="9525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612">
                <a:extLst>
                  <a:ext uri="{FF2B5EF4-FFF2-40B4-BE49-F238E27FC236}">
                    <a16:creationId xmlns:a16="http://schemas.microsoft.com/office/drawing/2014/main" id="{3AB286D3-6100-4957-B343-4E7BF7467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387" y="3686176"/>
                <a:ext cx="146050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613">
                <a:extLst>
                  <a:ext uri="{FF2B5EF4-FFF2-40B4-BE49-F238E27FC236}">
                    <a16:creationId xmlns:a16="http://schemas.microsoft.com/office/drawing/2014/main" id="{848541D7-A3DC-4F70-A29F-5D67411F5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4737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614">
                <a:extLst>
                  <a:ext uri="{FF2B5EF4-FFF2-40B4-BE49-F238E27FC236}">
                    <a16:creationId xmlns:a16="http://schemas.microsoft.com/office/drawing/2014/main" id="{CF5AFD54-7191-4FEA-B51E-D76E61A1A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2675" y="3692526"/>
                <a:ext cx="6350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615">
                <a:extLst>
                  <a:ext uri="{FF2B5EF4-FFF2-40B4-BE49-F238E27FC236}">
                    <a16:creationId xmlns:a16="http://schemas.microsoft.com/office/drawing/2014/main" id="{27F11C27-7BAE-4A79-94C9-7E843411A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200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616">
                <a:extLst>
                  <a:ext uri="{FF2B5EF4-FFF2-40B4-BE49-F238E27FC236}">
                    <a16:creationId xmlns:a16="http://schemas.microsoft.com/office/drawing/2014/main" id="{5A7DB825-4C85-4519-9D29-D798043B0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55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617">
                <a:extLst>
                  <a:ext uri="{FF2B5EF4-FFF2-40B4-BE49-F238E27FC236}">
                    <a16:creationId xmlns:a16="http://schemas.microsoft.com/office/drawing/2014/main" id="{CDEA4E10-CBDB-4E87-ADD6-C1FB81631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487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618">
                <a:extLst>
                  <a:ext uri="{FF2B5EF4-FFF2-40B4-BE49-F238E27FC236}">
                    <a16:creationId xmlns:a16="http://schemas.microsoft.com/office/drawing/2014/main" id="{0B783B64-EE38-4F55-AA43-B5F69079F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4425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619">
                <a:extLst>
                  <a:ext uri="{FF2B5EF4-FFF2-40B4-BE49-F238E27FC236}">
                    <a16:creationId xmlns:a16="http://schemas.microsoft.com/office/drawing/2014/main" id="{1B192AC3-9E3D-44AD-9536-C6597D216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2212" y="3700463"/>
                <a:ext cx="9525" cy="9525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620">
                <a:extLst>
                  <a:ext uri="{FF2B5EF4-FFF2-40B4-BE49-F238E27FC236}">
                    <a16:creationId xmlns:a16="http://schemas.microsoft.com/office/drawing/2014/main" id="{A558CDCF-7E27-4ADA-B6A8-87B2F09E9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621">
                <a:extLst>
                  <a:ext uri="{FF2B5EF4-FFF2-40B4-BE49-F238E27FC236}">
                    <a16:creationId xmlns:a16="http://schemas.microsoft.com/office/drawing/2014/main" id="{567B1D99-A921-4D9E-9C79-C4A5377D8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622">
                <a:extLst>
                  <a:ext uri="{FF2B5EF4-FFF2-40B4-BE49-F238E27FC236}">
                    <a16:creationId xmlns:a16="http://schemas.microsoft.com/office/drawing/2014/main" id="{CAD90737-190A-41FC-B25B-69363B96F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623">
                <a:extLst>
                  <a:ext uri="{FF2B5EF4-FFF2-40B4-BE49-F238E27FC236}">
                    <a16:creationId xmlns:a16="http://schemas.microsoft.com/office/drawing/2014/main" id="{B76B010E-25CD-4BC7-A939-69C56C9CE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624">
                <a:extLst>
                  <a:ext uri="{FF2B5EF4-FFF2-40B4-BE49-F238E27FC236}">
                    <a16:creationId xmlns:a16="http://schemas.microsoft.com/office/drawing/2014/main" id="{B767FC5B-9908-4942-A628-28F12C158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625">
                <a:extLst>
                  <a:ext uri="{FF2B5EF4-FFF2-40B4-BE49-F238E27FC236}">
                    <a16:creationId xmlns:a16="http://schemas.microsoft.com/office/drawing/2014/main" id="{F5F4B555-7BC6-45E0-8ED5-951E87969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626">
                <a:extLst>
                  <a:ext uri="{FF2B5EF4-FFF2-40B4-BE49-F238E27FC236}">
                    <a16:creationId xmlns:a16="http://schemas.microsoft.com/office/drawing/2014/main" id="{978ADBE6-56B8-40BC-AA61-D83F791EF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627">
                <a:extLst>
                  <a:ext uri="{FF2B5EF4-FFF2-40B4-BE49-F238E27FC236}">
                    <a16:creationId xmlns:a16="http://schemas.microsoft.com/office/drawing/2014/main" id="{0398564F-94EC-4230-9A0E-218CD96AD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628">
                <a:extLst>
                  <a:ext uri="{FF2B5EF4-FFF2-40B4-BE49-F238E27FC236}">
                    <a16:creationId xmlns:a16="http://schemas.microsoft.com/office/drawing/2014/main" id="{E03B7E88-DB09-4DC0-AE38-B64E8900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 629">
                <a:extLst>
                  <a:ext uri="{FF2B5EF4-FFF2-40B4-BE49-F238E27FC236}">
                    <a16:creationId xmlns:a16="http://schemas.microsoft.com/office/drawing/2014/main" id="{FF4B5066-1B04-4022-9DE2-2217B8497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630">
                <a:extLst>
                  <a:ext uri="{FF2B5EF4-FFF2-40B4-BE49-F238E27FC236}">
                    <a16:creationId xmlns:a16="http://schemas.microsoft.com/office/drawing/2014/main" id="{C5A4B41B-03CB-46A3-B9F0-D0763EA48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631">
                <a:extLst>
                  <a:ext uri="{FF2B5EF4-FFF2-40B4-BE49-F238E27FC236}">
                    <a16:creationId xmlns:a16="http://schemas.microsoft.com/office/drawing/2014/main" id="{50DF81AB-DB28-4F52-93F7-FD50A51B1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632">
                <a:extLst>
                  <a:ext uri="{FF2B5EF4-FFF2-40B4-BE49-F238E27FC236}">
                    <a16:creationId xmlns:a16="http://schemas.microsoft.com/office/drawing/2014/main" id="{8944DC36-CE2A-43BF-80FC-09806BB8F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633">
                <a:extLst>
                  <a:ext uri="{FF2B5EF4-FFF2-40B4-BE49-F238E27FC236}">
                    <a16:creationId xmlns:a16="http://schemas.microsoft.com/office/drawing/2014/main" id="{15BB7557-684B-4373-AEE6-52F69CE2D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634">
                <a:extLst>
                  <a:ext uri="{FF2B5EF4-FFF2-40B4-BE49-F238E27FC236}">
                    <a16:creationId xmlns:a16="http://schemas.microsoft.com/office/drawing/2014/main" id="{E9631E70-F880-4572-A135-FC67D89D8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635">
                <a:extLst>
                  <a:ext uri="{FF2B5EF4-FFF2-40B4-BE49-F238E27FC236}">
                    <a16:creationId xmlns:a16="http://schemas.microsoft.com/office/drawing/2014/main" id="{E688C711-BEF0-494F-8BAC-42A96B6D7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36">
                <a:extLst>
                  <a:ext uri="{FF2B5EF4-FFF2-40B4-BE49-F238E27FC236}">
                    <a16:creationId xmlns:a16="http://schemas.microsoft.com/office/drawing/2014/main" id="{1A3BD374-155A-4294-BDEE-F3044B328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637">
                <a:extLst>
                  <a:ext uri="{FF2B5EF4-FFF2-40B4-BE49-F238E27FC236}">
                    <a16:creationId xmlns:a16="http://schemas.microsoft.com/office/drawing/2014/main" id="{E734BAC9-BFB9-41FA-92B0-6A694FF72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38">
                <a:extLst>
                  <a:ext uri="{FF2B5EF4-FFF2-40B4-BE49-F238E27FC236}">
                    <a16:creationId xmlns:a16="http://schemas.microsoft.com/office/drawing/2014/main" id="{858C8D35-67C0-4BA4-9B23-BD8B613A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9">
                <a:extLst>
                  <a:ext uri="{FF2B5EF4-FFF2-40B4-BE49-F238E27FC236}">
                    <a16:creationId xmlns:a16="http://schemas.microsoft.com/office/drawing/2014/main" id="{CE0B5618-9BCD-4B71-8548-7BDE26E5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0">
                <a:extLst>
                  <a:ext uri="{FF2B5EF4-FFF2-40B4-BE49-F238E27FC236}">
                    <a16:creationId xmlns:a16="http://schemas.microsoft.com/office/drawing/2014/main" id="{A4E21407-2774-472F-9762-A5B8D719D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41">
                <a:extLst>
                  <a:ext uri="{FF2B5EF4-FFF2-40B4-BE49-F238E27FC236}">
                    <a16:creationId xmlns:a16="http://schemas.microsoft.com/office/drawing/2014/main" id="{D934023B-130E-4374-A89C-F6AE45F12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42">
                <a:extLst>
                  <a:ext uri="{FF2B5EF4-FFF2-40B4-BE49-F238E27FC236}">
                    <a16:creationId xmlns:a16="http://schemas.microsoft.com/office/drawing/2014/main" id="{186CD4F1-D2EE-4B8E-AE6E-621DCF3C5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43">
                <a:extLst>
                  <a:ext uri="{FF2B5EF4-FFF2-40B4-BE49-F238E27FC236}">
                    <a16:creationId xmlns:a16="http://schemas.microsoft.com/office/drawing/2014/main" id="{9E88A1B0-E958-482E-A42E-778CED7DF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44">
                <a:extLst>
                  <a:ext uri="{FF2B5EF4-FFF2-40B4-BE49-F238E27FC236}">
                    <a16:creationId xmlns:a16="http://schemas.microsoft.com/office/drawing/2014/main" id="{4D131F80-3C84-4BCD-8004-CC7347BCF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645">
                <a:extLst>
                  <a:ext uri="{FF2B5EF4-FFF2-40B4-BE49-F238E27FC236}">
                    <a16:creationId xmlns:a16="http://schemas.microsoft.com/office/drawing/2014/main" id="{C31F29E9-C5B1-48D2-B00D-FF1A8E927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646">
                <a:extLst>
                  <a:ext uri="{FF2B5EF4-FFF2-40B4-BE49-F238E27FC236}">
                    <a16:creationId xmlns:a16="http://schemas.microsoft.com/office/drawing/2014/main" id="{0EE54294-AF49-4333-983D-94B0BF93F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647">
                <a:extLst>
                  <a:ext uri="{FF2B5EF4-FFF2-40B4-BE49-F238E27FC236}">
                    <a16:creationId xmlns:a16="http://schemas.microsoft.com/office/drawing/2014/main" id="{EE057565-22B3-431A-9743-267D622DB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648">
                <a:extLst>
                  <a:ext uri="{FF2B5EF4-FFF2-40B4-BE49-F238E27FC236}">
                    <a16:creationId xmlns:a16="http://schemas.microsoft.com/office/drawing/2014/main" id="{0B935F05-F212-46B7-8C5E-FB6E7A12E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649">
                <a:extLst>
                  <a:ext uri="{FF2B5EF4-FFF2-40B4-BE49-F238E27FC236}">
                    <a16:creationId xmlns:a16="http://schemas.microsoft.com/office/drawing/2014/main" id="{8B4897E7-1C82-47B3-A910-88C51513D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650">
                <a:extLst>
                  <a:ext uri="{FF2B5EF4-FFF2-40B4-BE49-F238E27FC236}">
                    <a16:creationId xmlns:a16="http://schemas.microsoft.com/office/drawing/2014/main" id="{8C93C140-C0DF-4471-8FA4-2956E7DF8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651">
                <a:extLst>
                  <a:ext uri="{FF2B5EF4-FFF2-40B4-BE49-F238E27FC236}">
                    <a16:creationId xmlns:a16="http://schemas.microsoft.com/office/drawing/2014/main" id="{29C27842-E00A-4FB4-9DAD-EBB7DDD72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652">
                <a:extLst>
                  <a:ext uri="{FF2B5EF4-FFF2-40B4-BE49-F238E27FC236}">
                    <a16:creationId xmlns:a16="http://schemas.microsoft.com/office/drawing/2014/main" id="{8E9ABEB9-87E8-4A39-806D-DB226F19B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653">
                <a:extLst>
                  <a:ext uri="{FF2B5EF4-FFF2-40B4-BE49-F238E27FC236}">
                    <a16:creationId xmlns:a16="http://schemas.microsoft.com/office/drawing/2014/main" id="{0F602D5D-F199-4AFD-8F83-416C05223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654">
                <a:extLst>
                  <a:ext uri="{FF2B5EF4-FFF2-40B4-BE49-F238E27FC236}">
                    <a16:creationId xmlns:a16="http://schemas.microsoft.com/office/drawing/2014/main" id="{0F0ED974-485B-42C9-BBDB-03A9D86C2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655">
                <a:extLst>
                  <a:ext uri="{FF2B5EF4-FFF2-40B4-BE49-F238E27FC236}">
                    <a16:creationId xmlns:a16="http://schemas.microsoft.com/office/drawing/2014/main" id="{62035721-051B-44DA-B2DA-4CE8B29A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656">
                <a:extLst>
                  <a:ext uri="{FF2B5EF4-FFF2-40B4-BE49-F238E27FC236}">
                    <a16:creationId xmlns:a16="http://schemas.microsoft.com/office/drawing/2014/main" id="{C8A6926C-A3FF-41E3-8EBD-499D77B9D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657">
                <a:extLst>
                  <a:ext uri="{FF2B5EF4-FFF2-40B4-BE49-F238E27FC236}">
                    <a16:creationId xmlns:a16="http://schemas.microsoft.com/office/drawing/2014/main" id="{4B2B2AB8-82B4-4877-851A-905B2F27A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658">
                <a:extLst>
                  <a:ext uri="{FF2B5EF4-FFF2-40B4-BE49-F238E27FC236}">
                    <a16:creationId xmlns:a16="http://schemas.microsoft.com/office/drawing/2014/main" id="{11522864-F50D-457C-93C2-C6FBBA568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659">
                <a:extLst>
                  <a:ext uri="{FF2B5EF4-FFF2-40B4-BE49-F238E27FC236}">
                    <a16:creationId xmlns:a16="http://schemas.microsoft.com/office/drawing/2014/main" id="{CB1F1B7E-D856-4C13-B096-F2103B69F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Rectangle 660">
                <a:extLst>
                  <a:ext uri="{FF2B5EF4-FFF2-40B4-BE49-F238E27FC236}">
                    <a16:creationId xmlns:a16="http://schemas.microsoft.com/office/drawing/2014/main" id="{D2A6724F-B0E5-44FC-8E94-1BE14EB0D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661">
                <a:extLst>
                  <a:ext uri="{FF2B5EF4-FFF2-40B4-BE49-F238E27FC236}">
                    <a16:creationId xmlns:a16="http://schemas.microsoft.com/office/drawing/2014/main" id="{4B9F2887-E009-4C6A-A0CC-C84A585BC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Rectangle 662">
                <a:extLst>
                  <a:ext uri="{FF2B5EF4-FFF2-40B4-BE49-F238E27FC236}">
                    <a16:creationId xmlns:a16="http://schemas.microsoft.com/office/drawing/2014/main" id="{D7F755BD-035C-4F36-ABE4-4FF45E1AF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Rectangle 663">
                <a:extLst>
                  <a:ext uri="{FF2B5EF4-FFF2-40B4-BE49-F238E27FC236}">
                    <a16:creationId xmlns:a16="http://schemas.microsoft.com/office/drawing/2014/main" id="{FBFAA24D-D97B-4AFD-9F85-F5404B6BA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Rectangle 664">
                <a:extLst>
                  <a:ext uri="{FF2B5EF4-FFF2-40B4-BE49-F238E27FC236}">
                    <a16:creationId xmlns:a16="http://schemas.microsoft.com/office/drawing/2014/main" id="{F932F488-D153-493C-A378-8679FD628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665">
                <a:extLst>
                  <a:ext uri="{FF2B5EF4-FFF2-40B4-BE49-F238E27FC236}">
                    <a16:creationId xmlns:a16="http://schemas.microsoft.com/office/drawing/2014/main" id="{50C7FB11-89C6-4D80-BE04-FC95083FB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Rectangle 666">
                <a:extLst>
                  <a:ext uri="{FF2B5EF4-FFF2-40B4-BE49-F238E27FC236}">
                    <a16:creationId xmlns:a16="http://schemas.microsoft.com/office/drawing/2014/main" id="{60216448-B0DF-458E-BBC6-4A20660AF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Rectangle 667">
                <a:extLst>
                  <a:ext uri="{FF2B5EF4-FFF2-40B4-BE49-F238E27FC236}">
                    <a16:creationId xmlns:a16="http://schemas.microsoft.com/office/drawing/2014/main" id="{0C9A1CCD-DD7C-42D4-965B-39A532F69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Rectangle 668">
                <a:extLst>
                  <a:ext uri="{FF2B5EF4-FFF2-40B4-BE49-F238E27FC236}">
                    <a16:creationId xmlns:a16="http://schemas.microsoft.com/office/drawing/2014/main" id="{8617FECB-FCE0-40B8-B8D3-7D03E5980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 669">
                <a:extLst>
                  <a:ext uri="{FF2B5EF4-FFF2-40B4-BE49-F238E27FC236}">
                    <a16:creationId xmlns:a16="http://schemas.microsoft.com/office/drawing/2014/main" id="{9EB80836-1772-4587-B1B2-41BA6C8BD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670">
                <a:extLst>
                  <a:ext uri="{FF2B5EF4-FFF2-40B4-BE49-F238E27FC236}">
                    <a16:creationId xmlns:a16="http://schemas.microsoft.com/office/drawing/2014/main" id="{8121215F-1771-493E-BDF2-09E589DB2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Rectangle 671">
                <a:extLst>
                  <a:ext uri="{FF2B5EF4-FFF2-40B4-BE49-F238E27FC236}">
                    <a16:creationId xmlns:a16="http://schemas.microsoft.com/office/drawing/2014/main" id="{CC3F0EBF-8DEF-4D7E-BD53-77576909F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672">
                <a:extLst>
                  <a:ext uri="{FF2B5EF4-FFF2-40B4-BE49-F238E27FC236}">
                    <a16:creationId xmlns:a16="http://schemas.microsoft.com/office/drawing/2014/main" id="{1891A300-0331-402A-8796-57857BE16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673">
                <a:extLst>
                  <a:ext uri="{FF2B5EF4-FFF2-40B4-BE49-F238E27FC236}">
                    <a16:creationId xmlns:a16="http://schemas.microsoft.com/office/drawing/2014/main" id="{764AC29A-E085-4D95-A950-2F5B11D1E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674">
                <a:extLst>
                  <a:ext uri="{FF2B5EF4-FFF2-40B4-BE49-F238E27FC236}">
                    <a16:creationId xmlns:a16="http://schemas.microsoft.com/office/drawing/2014/main" id="{21BF7E5C-F3DA-47E9-8774-5F4E4A6B3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675">
                <a:extLst>
                  <a:ext uri="{FF2B5EF4-FFF2-40B4-BE49-F238E27FC236}">
                    <a16:creationId xmlns:a16="http://schemas.microsoft.com/office/drawing/2014/main" id="{48F440F3-6113-409A-AEC9-045B489A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676">
                <a:extLst>
                  <a:ext uri="{FF2B5EF4-FFF2-40B4-BE49-F238E27FC236}">
                    <a16:creationId xmlns:a16="http://schemas.microsoft.com/office/drawing/2014/main" id="{EF85C26B-1445-42C2-A387-35A0F71D9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677">
                <a:extLst>
                  <a:ext uri="{FF2B5EF4-FFF2-40B4-BE49-F238E27FC236}">
                    <a16:creationId xmlns:a16="http://schemas.microsoft.com/office/drawing/2014/main" id="{005C1156-1BD4-4A3B-8D27-C182B7DBA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Rectangle 678">
                <a:extLst>
                  <a:ext uri="{FF2B5EF4-FFF2-40B4-BE49-F238E27FC236}">
                    <a16:creationId xmlns:a16="http://schemas.microsoft.com/office/drawing/2014/main" id="{8AEC55C9-87B1-46DC-88EB-65ACBA49A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000" y="3367088"/>
                <a:ext cx="204788" cy="425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679">
                <a:extLst>
                  <a:ext uri="{FF2B5EF4-FFF2-40B4-BE49-F238E27FC236}">
                    <a16:creationId xmlns:a16="http://schemas.microsoft.com/office/drawing/2014/main" id="{57DCA120-88FD-4E0F-9D85-0FA489377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050" y="3387726"/>
                <a:ext cx="165100" cy="3698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Rectangle 680">
                <a:extLst>
                  <a:ext uri="{FF2B5EF4-FFF2-40B4-BE49-F238E27FC236}">
                    <a16:creationId xmlns:a16="http://schemas.microsoft.com/office/drawing/2014/main" id="{B5271B37-39FD-44E8-95CC-949EFF7E3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00426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Rectangle 681">
                <a:extLst>
                  <a:ext uri="{FF2B5EF4-FFF2-40B4-BE49-F238E27FC236}">
                    <a16:creationId xmlns:a16="http://schemas.microsoft.com/office/drawing/2014/main" id="{9523A529-0959-478B-9AC0-637FED12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Rectangle 682">
                <a:extLst>
                  <a:ext uri="{FF2B5EF4-FFF2-40B4-BE49-F238E27FC236}">
                    <a16:creationId xmlns:a16="http://schemas.microsoft.com/office/drawing/2014/main" id="{2E73BD7A-D3FA-42D2-94F4-AD6E38557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Rectangle 683">
                <a:extLst>
                  <a:ext uri="{FF2B5EF4-FFF2-40B4-BE49-F238E27FC236}">
                    <a16:creationId xmlns:a16="http://schemas.microsoft.com/office/drawing/2014/main" id="{EF6D28F7-559B-43A1-8305-4660B980A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403601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ctangle 684">
                <a:extLst>
                  <a:ext uri="{FF2B5EF4-FFF2-40B4-BE49-F238E27FC236}">
                    <a16:creationId xmlns:a16="http://schemas.microsoft.com/office/drawing/2014/main" id="{85D15B61-5CBC-43E3-9B5B-EA8952EF2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Rectangle 685">
                <a:extLst>
                  <a:ext uri="{FF2B5EF4-FFF2-40B4-BE49-F238E27FC236}">
                    <a16:creationId xmlns:a16="http://schemas.microsoft.com/office/drawing/2014/main" id="{0BD73202-D648-4138-B0EE-CEDFC612E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403601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Rectangle 686">
                <a:extLst>
                  <a:ext uri="{FF2B5EF4-FFF2-40B4-BE49-F238E27FC236}">
                    <a16:creationId xmlns:a16="http://schemas.microsoft.com/office/drawing/2014/main" id="{2A597303-0C93-4CBC-88C4-39B3C2331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403601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Freeform 687">
                <a:extLst>
                  <a:ext uri="{FF2B5EF4-FFF2-40B4-BE49-F238E27FC236}">
                    <a16:creationId xmlns:a16="http://schemas.microsoft.com/office/drawing/2014/main" id="{B772C386-555D-4EF0-BB35-25028A5E2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413126"/>
                <a:ext cx="11113" cy="11113"/>
              </a:xfrm>
              <a:custGeom>
                <a:avLst/>
                <a:gdLst>
                  <a:gd name="T0" fmla="*/ 0 w 13"/>
                  <a:gd name="T1" fmla="*/ 7 h 15"/>
                  <a:gd name="T2" fmla="*/ 0 w 13"/>
                  <a:gd name="T3" fmla="*/ 7 h 15"/>
                  <a:gd name="T4" fmla="*/ 0 w 13"/>
                  <a:gd name="T5" fmla="*/ 6 h 15"/>
                  <a:gd name="T6" fmla="*/ 2 w 13"/>
                  <a:gd name="T7" fmla="*/ 2 h 15"/>
                  <a:gd name="T8" fmla="*/ 4 w 13"/>
                  <a:gd name="T9" fmla="*/ 2 h 15"/>
                  <a:gd name="T10" fmla="*/ 6 w 13"/>
                  <a:gd name="T11" fmla="*/ 0 h 15"/>
                  <a:gd name="T12" fmla="*/ 6 w 13"/>
                  <a:gd name="T13" fmla="*/ 0 h 15"/>
                  <a:gd name="T14" fmla="*/ 9 w 13"/>
                  <a:gd name="T15" fmla="*/ 2 h 15"/>
                  <a:gd name="T16" fmla="*/ 11 w 13"/>
                  <a:gd name="T17" fmla="*/ 2 h 15"/>
                  <a:gd name="T18" fmla="*/ 13 w 13"/>
                  <a:gd name="T19" fmla="*/ 6 h 15"/>
                  <a:gd name="T20" fmla="*/ 13 w 13"/>
                  <a:gd name="T21" fmla="*/ 7 h 15"/>
                  <a:gd name="T22" fmla="*/ 13 w 13"/>
                  <a:gd name="T23" fmla="*/ 7 h 15"/>
                  <a:gd name="T24" fmla="*/ 13 w 13"/>
                  <a:gd name="T25" fmla="*/ 11 h 15"/>
                  <a:gd name="T26" fmla="*/ 11 w 13"/>
                  <a:gd name="T27" fmla="*/ 13 h 15"/>
                  <a:gd name="T28" fmla="*/ 9 w 13"/>
                  <a:gd name="T29" fmla="*/ 15 h 15"/>
                  <a:gd name="T30" fmla="*/ 6 w 13"/>
                  <a:gd name="T31" fmla="*/ 15 h 15"/>
                  <a:gd name="T32" fmla="*/ 6 w 13"/>
                  <a:gd name="T33" fmla="*/ 15 h 15"/>
                  <a:gd name="T34" fmla="*/ 4 w 13"/>
                  <a:gd name="T35" fmla="*/ 15 h 15"/>
                  <a:gd name="T36" fmla="*/ 2 w 13"/>
                  <a:gd name="T37" fmla="*/ 13 h 15"/>
                  <a:gd name="T38" fmla="*/ 0 w 13"/>
                  <a:gd name="T39" fmla="*/ 11 h 15"/>
                  <a:gd name="T40" fmla="*/ 0 w 13"/>
                  <a:gd name="T41" fmla="*/ 7 h 15"/>
                  <a:gd name="T42" fmla="*/ 0 w 13"/>
                  <a:gd name="T4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0" y="7"/>
                    </a:moveTo>
                    <a:lnTo>
                      <a:pt x="0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Rectangle 688">
                <a:extLst>
                  <a:ext uri="{FF2B5EF4-FFF2-40B4-BE49-F238E27FC236}">
                    <a16:creationId xmlns:a16="http://schemas.microsoft.com/office/drawing/2014/main" id="{73FBADAD-9289-42FB-A505-FFD540A37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44876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Rectangle 689">
                <a:extLst>
                  <a:ext uri="{FF2B5EF4-FFF2-40B4-BE49-F238E27FC236}">
                    <a16:creationId xmlns:a16="http://schemas.microsoft.com/office/drawing/2014/main" id="{54C107D4-ABEA-4DD6-ABB9-BD85B2833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690">
                <a:extLst>
                  <a:ext uri="{FF2B5EF4-FFF2-40B4-BE49-F238E27FC236}">
                    <a16:creationId xmlns:a16="http://schemas.microsoft.com/office/drawing/2014/main" id="{03C9BA72-8866-4085-8E90-FFF397BD5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ectangle 691">
                <a:extLst>
                  <a:ext uri="{FF2B5EF4-FFF2-40B4-BE49-F238E27FC236}">
                    <a16:creationId xmlns:a16="http://schemas.microsoft.com/office/drawing/2014/main" id="{AB7CD2D4-31C3-4A0B-B88C-81E0AF9A1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4512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Rectangle 692">
                <a:extLst>
                  <a:ext uri="{FF2B5EF4-FFF2-40B4-BE49-F238E27FC236}">
                    <a16:creationId xmlns:a16="http://schemas.microsoft.com/office/drawing/2014/main" id="{0B669D87-6BD5-4B59-BE10-CB3D55F5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Rectangle 693">
                <a:extLst>
                  <a:ext uri="{FF2B5EF4-FFF2-40B4-BE49-F238E27FC236}">
                    <a16:creationId xmlns:a16="http://schemas.microsoft.com/office/drawing/2014/main" id="{8BE47008-C7BF-4B81-B2D9-6828FABA5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4512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Rectangle 694">
                <a:extLst>
                  <a:ext uri="{FF2B5EF4-FFF2-40B4-BE49-F238E27FC236}">
                    <a16:creationId xmlns:a16="http://schemas.microsoft.com/office/drawing/2014/main" id="{F9091F87-9111-452D-99DD-D7FFFB82B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4512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695">
                <a:extLst>
                  <a:ext uri="{FF2B5EF4-FFF2-40B4-BE49-F238E27FC236}">
                    <a16:creationId xmlns:a16="http://schemas.microsoft.com/office/drawing/2014/main" id="{60360E93-560D-43EF-A126-4C339C337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460751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Rectangle 696">
                <a:extLst>
                  <a:ext uri="{FF2B5EF4-FFF2-40B4-BE49-F238E27FC236}">
                    <a16:creationId xmlns:a16="http://schemas.microsoft.com/office/drawing/2014/main" id="{2436DD33-80B9-4E26-A7D2-ED6522309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4956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Rectangle 697">
                <a:extLst>
                  <a:ext uri="{FF2B5EF4-FFF2-40B4-BE49-F238E27FC236}">
                    <a16:creationId xmlns:a16="http://schemas.microsoft.com/office/drawing/2014/main" id="{4ED0404D-8265-4012-BA0F-15EB3BA20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Rectangle 698">
                <a:extLst>
                  <a:ext uri="{FF2B5EF4-FFF2-40B4-BE49-F238E27FC236}">
                    <a16:creationId xmlns:a16="http://schemas.microsoft.com/office/drawing/2014/main" id="{00D5418E-B178-4545-9A7C-29EE91A59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Rectangle 699">
                <a:extLst>
                  <a:ext uri="{FF2B5EF4-FFF2-40B4-BE49-F238E27FC236}">
                    <a16:creationId xmlns:a16="http://schemas.microsoft.com/office/drawing/2014/main" id="{E3542917-C3DA-4BB3-A187-6165F2236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00438"/>
                <a:ext cx="4763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Rectangle 700">
                <a:extLst>
                  <a:ext uri="{FF2B5EF4-FFF2-40B4-BE49-F238E27FC236}">
                    <a16:creationId xmlns:a16="http://schemas.microsoft.com/office/drawing/2014/main" id="{D97B09F2-388E-4238-9661-800EC1ACD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Rectangle 701">
                <a:extLst>
                  <a:ext uri="{FF2B5EF4-FFF2-40B4-BE49-F238E27FC236}">
                    <a16:creationId xmlns:a16="http://schemas.microsoft.com/office/drawing/2014/main" id="{94E0EECC-BBB7-47C6-9E9F-F0143949C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00438"/>
                <a:ext cx="3175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Rectangle 702">
                <a:extLst>
                  <a:ext uri="{FF2B5EF4-FFF2-40B4-BE49-F238E27FC236}">
                    <a16:creationId xmlns:a16="http://schemas.microsoft.com/office/drawing/2014/main" id="{F9A37433-6679-4192-9832-510DFC5E7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00438"/>
                <a:ext cx="1588" cy="26988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703">
                <a:extLst>
                  <a:ext uri="{FF2B5EF4-FFF2-40B4-BE49-F238E27FC236}">
                    <a16:creationId xmlns:a16="http://schemas.microsoft.com/office/drawing/2014/main" id="{6F14D5AF-DF99-430F-AAE3-8366C018F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508376"/>
                <a:ext cx="11113" cy="9525"/>
              </a:xfrm>
              <a:custGeom>
                <a:avLst/>
                <a:gdLst>
                  <a:gd name="T0" fmla="*/ 0 w 13"/>
                  <a:gd name="T1" fmla="*/ 7 h 12"/>
                  <a:gd name="T2" fmla="*/ 0 w 13"/>
                  <a:gd name="T3" fmla="*/ 7 h 12"/>
                  <a:gd name="T4" fmla="*/ 2 w 13"/>
                  <a:gd name="T5" fmla="*/ 1 h 12"/>
                  <a:gd name="T6" fmla="*/ 6 w 13"/>
                  <a:gd name="T7" fmla="*/ 0 h 12"/>
                  <a:gd name="T8" fmla="*/ 6 w 13"/>
                  <a:gd name="T9" fmla="*/ 0 h 12"/>
                  <a:gd name="T10" fmla="*/ 11 w 13"/>
                  <a:gd name="T11" fmla="*/ 1 h 12"/>
                  <a:gd name="T12" fmla="*/ 13 w 13"/>
                  <a:gd name="T13" fmla="*/ 7 h 12"/>
                  <a:gd name="T14" fmla="*/ 13 w 13"/>
                  <a:gd name="T15" fmla="*/ 7 h 12"/>
                  <a:gd name="T16" fmla="*/ 11 w 13"/>
                  <a:gd name="T17" fmla="*/ 10 h 12"/>
                  <a:gd name="T18" fmla="*/ 6 w 13"/>
                  <a:gd name="T19" fmla="*/ 12 h 12"/>
                  <a:gd name="T20" fmla="*/ 6 w 13"/>
                  <a:gd name="T21" fmla="*/ 12 h 12"/>
                  <a:gd name="T22" fmla="*/ 2 w 13"/>
                  <a:gd name="T23" fmla="*/ 10 h 12"/>
                  <a:gd name="T24" fmla="*/ 0 w 13"/>
                  <a:gd name="T25" fmla="*/ 7 h 12"/>
                  <a:gd name="T26" fmla="*/ 0 w 13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Rectangle 704">
                <a:extLst>
                  <a:ext uri="{FF2B5EF4-FFF2-40B4-BE49-F238E27FC236}">
                    <a16:creationId xmlns:a16="http://schemas.microsoft.com/office/drawing/2014/main" id="{67AD78C6-5E28-4F4B-8D00-ACE42EF6C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541713"/>
                <a:ext cx="147638" cy="396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Rectangle 705">
                <a:extLst>
                  <a:ext uri="{FF2B5EF4-FFF2-40B4-BE49-F238E27FC236}">
                    <a16:creationId xmlns:a16="http://schemas.microsoft.com/office/drawing/2014/main" id="{5BF0EB1D-1CAD-4D3C-B7EE-BFC7F33EC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706">
                <a:extLst>
                  <a:ext uri="{FF2B5EF4-FFF2-40B4-BE49-F238E27FC236}">
                    <a16:creationId xmlns:a16="http://schemas.microsoft.com/office/drawing/2014/main" id="{057B072A-C3E8-45DC-AE9B-FD502A4B9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Rectangle 707">
                <a:extLst>
                  <a:ext uri="{FF2B5EF4-FFF2-40B4-BE49-F238E27FC236}">
                    <a16:creationId xmlns:a16="http://schemas.microsoft.com/office/drawing/2014/main" id="{3FF225AF-CEB7-49CF-A8CD-C77195C0D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4806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708">
                <a:extLst>
                  <a:ext uri="{FF2B5EF4-FFF2-40B4-BE49-F238E27FC236}">
                    <a16:creationId xmlns:a16="http://schemas.microsoft.com/office/drawing/2014/main" id="{E6C6EDE5-026C-41FD-8BAA-3F5D81286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709">
                <a:extLst>
                  <a:ext uri="{FF2B5EF4-FFF2-40B4-BE49-F238E27FC236}">
                    <a16:creationId xmlns:a16="http://schemas.microsoft.com/office/drawing/2014/main" id="{3F246692-CE6A-46C3-B2DC-402628D4E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4806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710">
                <a:extLst>
                  <a:ext uri="{FF2B5EF4-FFF2-40B4-BE49-F238E27FC236}">
                    <a16:creationId xmlns:a16="http://schemas.microsoft.com/office/drawing/2014/main" id="{4A75D979-9034-4778-82CC-CF61992F5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4806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Freeform 711">
                <a:extLst>
                  <a:ext uri="{FF2B5EF4-FFF2-40B4-BE49-F238E27FC236}">
                    <a16:creationId xmlns:a16="http://schemas.microsoft.com/office/drawing/2014/main" id="{7E5009E6-8479-4AFE-9DE9-0C926223C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557588"/>
                <a:ext cx="11113" cy="9525"/>
              </a:xfrm>
              <a:custGeom>
                <a:avLst/>
                <a:gdLst>
                  <a:gd name="T0" fmla="*/ 0 w 13"/>
                  <a:gd name="T1" fmla="*/ 5 h 10"/>
                  <a:gd name="T2" fmla="*/ 0 w 13"/>
                  <a:gd name="T3" fmla="*/ 5 h 10"/>
                  <a:gd name="T4" fmla="*/ 2 w 13"/>
                  <a:gd name="T5" fmla="*/ 1 h 10"/>
                  <a:gd name="T6" fmla="*/ 6 w 13"/>
                  <a:gd name="T7" fmla="*/ 0 h 10"/>
                  <a:gd name="T8" fmla="*/ 6 w 13"/>
                  <a:gd name="T9" fmla="*/ 0 h 10"/>
                  <a:gd name="T10" fmla="*/ 11 w 13"/>
                  <a:gd name="T11" fmla="*/ 1 h 10"/>
                  <a:gd name="T12" fmla="*/ 13 w 13"/>
                  <a:gd name="T13" fmla="*/ 5 h 10"/>
                  <a:gd name="T14" fmla="*/ 13 w 13"/>
                  <a:gd name="T15" fmla="*/ 5 h 10"/>
                  <a:gd name="T16" fmla="*/ 11 w 13"/>
                  <a:gd name="T17" fmla="*/ 9 h 10"/>
                  <a:gd name="T18" fmla="*/ 6 w 13"/>
                  <a:gd name="T19" fmla="*/ 10 h 10"/>
                  <a:gd name="T20" fmla="*/ 6 w 13"/>
                  <a:gd name="T21" fmla="*/ 10 h 10"/>
                  <a:gd name="T22" fmla="*/ 2 w 13"/>
                  <a:gd name="T23" fmla="*/ 9 h 10"/>
                  <a:gd name="T24" fmla="*/ 0 w 13"/>
                  <a:gd name="T25" fmla="*/ 5 h 10"/>
                  <a:gd name="T26" fmla="*/ 0 w 13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1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712">
                <a:extLst>
                  <a:ext uri="{FF2B5EF4-FFF2-40B4-BE49-F238E27FC236}">
                    <a16:creationId xmlns:a16="http://schemas.microsoft.com/office/drawing/2014/main" id="{94D58184-3167-4A3D-A5A0-A89E8D3F3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592513"/>
                <a:ext cx="147638" cy="3651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713">
                <a:extLst>
                  <a:ext uri="{FF2B5EF4-FFF2-40B4-BE49-F238E27FC236}">
                    <a16:creationId xmlns:a16="http://schemas.microsoft.com/office/drawing/2014/main" id="{7D943765-2A35-4E38-8297-1DEFA9FC3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Rectangle 714">
                <a:extLst>
                  <a:ext uri="{FF2B5EF4-FFF2-40B4-BE49-F238E27FC236}">
                    <a16:creationId xmlns:a16="http://schemas.microsoft.com/office/drawing/2014/main" id="{3AA1969D-4294-4E36-8AFF-EDEB4E42C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Rectangle 715">
                <a:extLst>
                  <a:ext uri="{FF2B5EF4-FFF2-40B4-BE49-F238E27FC236}">
                    <a16:creationId xmlns:a16="http://schemas.microsoft.com/office/drawing/2014/main" id="{10BB6EDF-F5C0-49F7-9312-7468F9FD3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597276"/>
                <a:ext cx="4763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716">
                <a:extLst>
                  <a:ext uri="{FF2B5EF4-FFF2-40B4-BE49-F238E27FC236}">
                    <a16:creationId xmlns:a16="http://schemas.microsoft.com/office/drawing/2014/main" id="{34416851-BC86-48B0-A3BD-E915CF6A9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717">
                <a:extLst>
                  <a:ext uri="{FF2B5EF4-FFF2-40B4-BE49-F238E27FC236}">
                    <a16:creationId xmlns:a16="http://schemas.microsoft.com/office/drawing/2014/main" id="{BF42899F-37A6-493F-AD76-D398B1ACE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597276"/>
                <a:ext cx="3175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718">
                <a:extLst>
                  <a:ext uri="{FF2B5EF4-FFF2-40B4-BE49-F238E27FC236}">
                    <a16:creationId xmlns:a16="http://schemas.microsoft.com/office/drawing/2014/main" id="{69CE3147-CD74-477E-943A-3B2C0885E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597276"/>
                <a:ext cx="1588" cy="238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719">
                <a:extLst>
                  <a:ext uri="{FF2B5EF4-FFF2-40B4-BE49-F238E27FC236}">
                    <a16:creationId xmlns:a16="http://schemas.microsoft.com/office/drawing/2014/main" id="{C439E3DE-D769-47DB-BE0B-2C57CE273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605213"/>
                <a:ext cx="11113" cy="6350"/>
              </a:xfrm>
              <a:custGeom>
                <a:avLst/>
                <a:gdLst>
                  <a:gd name="T0" fmla="*/ 0 w 13"/>
                  <a:gd name="T1" fmla="*/ 5 h 9"/>
                  <a:gd name="T2" fmla="*/ 0 w 13"/>
                  <a:gd name="T3" fmla="*/ 5 h 9"/>
                  <a:gd name="T4" fmla="*/ 2 w 13"/>
                  <a:gd name="T5" fmla="*/ 2 h 9"/>
                  <a:gd name="T6" fmla="*/ 6 w 13"/>
                  <a:gd name="T7" fmla="*/ 0 h 9"/>
                  <a:gd name="T8" fmla="*/ 6 w 13"/>
                  <a:gd name="T9" fmla="*/ 0 h 9"/>
                  <a:gd name="T10" fmla="*/ 11 w 13"/>
                  <a:gd name="T11" fmla="*/ 2 h 9"/>
                  <a:gd name="T12" fmla="*/ 13 w 13"/>
                  <a:gd name="T13" fmla="*/ 5 h 9"/>
                  <a:gd name="T14" fmla="*/ 13 w 13"/>
                  <a:gd name="T15" fmla="*/ 5 h 9"/>
                  <a:gd name="T16" fmla="*/ 11 w 13"/>
                  <a:gd name="T17" fmla="*/ 7 h 9"/>
                  <a:gd name="T18" fmla="*/ 6 w 13"/>
                  <a:gd name="T19" fmla="*/ 9 h 9"/>
                  <a:gd name="T20" fmla="*/ 6 w 13"/>
                  <a:gd name="T21" fmla="*/ 9 h 9"/>
                  <a:gd name="T22" fmla="*/ 2 w 13"/>
                  <a:gd name="T23" fmla="*/ 7 h 9"/>
                  <a:gd name="T24" fmla="*/ 0 w 13"/>
                  <a:gd name="T25" fmla="*/ 5 h 9"/>
                  <a:gd name="T26" fmla="*/ 0 w 13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720">
                <a:extLst>
                  <a:ext uri="{FF2B5EF4-FFF2-40B4-BE49-F238E27FC236}">
                    <a16:creationId xmlns:a16="http://schemas.microsoft.com/office/drawing/2014/main" id="{4BD0D955-85C1-4EA8-B5AE-D2052FBD2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638551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721">
                <a:extLst>
                  <a:ext uri="{FF2B5EF4-FFF2-40B4-BE49-F238E27FC236}">
                    <a16:creationId xmlns:a16="http://schemas.microsoft.com/office/drawing/2014/main" id="{3B77B2CD-E305-420B-8FB6-7E700E0C4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Rectangle 722">
                <a:extLst>
                  <a:ext uri="{FF2B5EF4-FFF2-40B4-BE49-F238E27FC236}">
                    <a16:creationId xmlns:a16="http://schemas.microsoft.com/office/drawing/2014/main" id="{EA5622A9-FF7F-4433-AA34-A28E6DBC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Rectangle 723">
                <a:extLst>
                  <a:ext uri="{FF2B5EF4-FFF2-40B4-BE49-F238E27FC236}">
                    <a16:creationId xmlns:a16="http://schemas.microsoft.com/office/drawing/2014/main" id="{33CB28A5-4DAA-4802-B9BD-DE44E0169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643313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724">
                <a:extLst>
                  <a:ext uri="{FF2B5EF4-FFF2-40B4-BE49-F238E27FC236}">
                    <a16:creationId xmlns:a16="http://schemas.microsoft.com/office/drawing/2014/main" id="{5176F236-FC84-45F7-80FC-1E7C564B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Rectangle 725">
                <a:extLst>
                  <a:ext uri="{FF2B5EF4-FFF2-40B4-BE49-F238E27FC236}">
                    <a16:creationId xmlns:a16="http://schemas.microsoft.com/office/drawing/2014/main" id="{E645FE1B-D780-4EB7-95A0-25C103A1F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643313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Rectangle 726">
                <a:extLst>
                  <a:ext uri="{FF2B5EF4-FFF2-40B4-BE49-F238E27FC236}">
                    <a16:creationId xmlns:a16="http://schemas.microsoft.com/office/drawing/2014/main" id="{4B911723-6BE7-4558-A8CA-F16584D6E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643313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727">
                <a:extLst>
                  <a:ext uri="{FF2B5EF4-FFF2-40B4-BE49-F238E27FC236}">
                    <a16:creationId xmlns:a16="http://schemas.microsoft.com/office/drawing/2014/main" id="{EEAFE41F-3855-48AC-A861-7FC4516F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652838"/>
                <a:ext cx="11113" cy="9525"/>
              </a:xfrm>
              <a:custGeom>
                <a:avLst/>
                <a:gdLst>
                  <a:gd name="T0" fmla="*/ 0 w 13"/>
                  <a:gd name="T1" fmla="*/ 6 h 13"/>
                  <a:gd name="T2" fmla="*/ 0 w 13"/>
                  <a:gd name="T3" fmla="*/ 6 h 13"/>
                  <a:gd name="T4" fmla="*/ 2 w 13"/>
                  <a:gd name="T5" fmla="*/ 2 h 13"/>
                  <a:gd name="T6" fmla="*/ 6 w 13"/>
                  <a:gd name="T7" fmla="*/ 0 h 13"/>
                  <a:gd name="T8" fmla="*/ 6 w 13"/>
                  <a:gd name="T9" fmla="*/ 0 h 13"/>
                  <a:gd name="T10" fmla="*/ 11 w 13"/>
                  <a:gd name="T11" fmla="*/ 2 h 13"/>
                  <a:gd name="T12" fmla="*/ 13 w 13"/>
                  <a:gd name="T13" fmla="*/ 6 h 13"/>
                  <a:gd name="T14" fmla="*/ 13 w 13"/>
                  <a:gd name="T15" fmla="*/ 6 h 13"/>
                  <a:gd name="T16" fmla="*/ 11 w 13"/>
                  <a:gd name="T17" fmla="*/ 11 h 13"/>
                  <a:gd name="T18" fmla="*/ 6 w 13"/>
                  <a:gd name="T19" fmla="*/ 13 h 13"/>
                  <a:gd name="T20" fmla="*/ 6 w 13"/>
                  <a:gd name="T21" fmla="*/ 13 h 13"/>
                  <a:gd name="T22" fmla="*/ 2 w 13"/>
                  <a:gd name="T23" fmla="*/ 11 h 13"/>
                  <a:gd name="T24" fmla="*/ 0 w 13"/>
                  <a:gd name="T25" fmla="*/ 6 h 13"/>
                  <a:gd name="T26" fmla="*/ 0 w 13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728">
                <a:extLst>
                  <a:ext uri="{FF2B5EF4-FFF2-40B4-BE49-F238E27FC236}">
                    <a16:creationId xmlns:a16="http://schemas.microsoft.com/office/drawing/2014/main" id="{37B42708-8F76-4BEC-8EB3-F85295BAB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575" y="3686176"/>
                <a:ext cx="147638" cy="381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Rectangle 729">
                <a:extLst>
                  <a:ext uri="{FF2B5EF4-FFF2-40B4-BE49-F238E27FC236}">
                    <a16:creationId xmlns:a16="http://schemas.microsoft.com/office/drawing/2014/main" id="{D4352768-DB8A-40A2-8E9A-74341802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9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730">
                <a:extLst>
                  <a:ext uri="{FF2B5EF4-FFF2-40B4-BE49-F238E27FC236}">
                    <a16:creationId xmlns:a16="http://schemas.microsoft.com/office/drawing/2014/main" id="{0F355245-9247-43DB-88F5-A71BE738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62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731">
                <a:extLst>
                  <a:ext uri="{FF2B5EF4-FFF2-40B4-BE49-F238E27FC236}">
                    <a16:creationId xmlns:a16="http://schemas.microsoft.com/office/drawing/2014/main" id="{9CDEDC8E-5D17-48AE-9737-D2388ACEA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800" y="3692526"/>
                <a:ext cx="4763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732">
                <a:extLst>
                  <a:ext uri="{FF2B5EF4-FFF2-40B4-BE49-F238E27FC236}">
                    <a16:creationId xmlns:a16="http://schemas.microsoft.com/office/drawing/2014/main" id="{A006F0CC-5236-4FF6-ADFC-4A2035B24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325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733">
                <a:extLst>
                  <a:ext uri="{FF2B5EF4-FFF2-40B4-BE49-F238E27FC236}">
                    <a16:creationId xmlns:a16="http://schemas.microsoft.com/office/drawing/2014/main" id="{BCE50CB4-B287-4C5D-8E10-9F630F586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262" y="3692526"/>
                <a:ext cx="3175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734">
                <a:extLst>
                  <a:ext uri="{FF2B5EF4-FFF2-40B4-BE49-F238E27FC236}">
                    <a16:creationId xmlns:a16="http://schemas.microsoft.com/office/drawing/2014/main" id="{486D4243-04AB-4212-B925-1BBE6B09F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200" y="3692526"/>
                <a:ext cx="1588" cy="254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 735">
                <a:extLst>
                  <a:ext uri="{FF2B5EF4-FFF2-40B4-BE49-F238E27FC236}">
                    <a16:creationId xmlns:a16="http://schemas.microsoft.com/office/drawing/2014/main" id="{B6FE12BF-88FC-4292-82E8-843F740CA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700463"/>
                <a:ext cx="11113" cy="9525"/>
              </a:xfrm>
              <a:custGeom>
                <a:avLst/>
                <a:gdLst>
                  <a:gd name="T0" fmla="*/ 0 w 13"/>
                  <a:gd name="T1" fmla="*/ 6 h 11"/>
                  <a:gd name="T2" fmla="*/ 0 w 13"/>
                  <a:gd name="T3" fmla="*/ 6 h 11"/>
                  <a:gd name="T4" fmla="*/ 2 w 13"/>
                  <a:gd name="T5" fmla="*/ 2 h 11"/>
                  <a:gd name="T6" fmla="*/ 6 w 13"/>
                  <a:gd name="T7" fmla="*/ 0 h 11"/>
                  <a:gd name="T8" fmla="*/ 6 w 13"/>
                  <a:gd name="T9" fmla="*/ 0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9 h 11"/>
                  <a:gd name="T18" fmla="*/ 6 w 13"/>
                  <a:gd name="T19" fmla="*/ 11 h 11"/>
                  <a:gd name="T20" fmla="*/ 6 w 13"/>
                  <a:gd name="T21" fmla="*/ 11 h 11"/>
                  <a:gd name="T22" fmla="*/ 2 w 13"/>
                  <a:gd name="T23" fmla="*/ 9 h 11"/>
                  <a:gd name="T24" fmla="*/ 0 w 13"/>
                  <a:gd name="T25" fmla="*/ 6 h 11"/>
                  <a:gd name="T26" fmla="*/ 0 w 13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B95D1A9F-0DA0-4BEB-9C14-77A5BEBCD8B3}"/>
              </a:ext>
            </a:extLst>
          </p:cNvPr>
          <p:cNvGrpSpPr/>
          <p:nvPr/>
        </p:nvGrpSpPr>
        <p:grpSpPr>
          <a:xfrm>
            <a:off x="2086550" y="1544894"/>
            <a:ext cx="2092033" cy="4537637"/>
            <a:chOff x="2513766" y="1576510"/>
            <a:chExt cx="2080548" cy="4537637"/>
          </a:xfrm>
        </p:grpSpPr>
        <p:sp>
          <p:nvSpPr>
            <p:cNvPr id="8" name="Plus 17">
              <a:extLst>
                <a:ext uri="{FF2B5EF4-FFF2-40B4-BE49-F238E27FC236}">
                  <a16:creationId xmlns:a16="http://schemas.microsoft.com/office/drawing/2014/main" id="{F3582905-20B6-474B-A5F3-8CC5AFE9930D}"/>
                </a:ext>
              </a:extLst>
            </p:cNvPr>
            <p:cNvSpPr/>
            <p:nvPr/>
          </p:nvSpPr>
          <p:spPr bwMode="auto">
            <a:xfrm>
              <a:off x="3440461" y="3230699"/>
              <a:ext cx="503193" cy="437220"/>
            </a:xfrm>
            <a:prstGeom prst="mathPlu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107529-8A5E-4DC6-9E92-4CEC4C8F9F93}"/>
                </a:ext>
              </a:extLst>
            </p:cNvPr>
            <p:cNvSpPr txBox="1"/>
            <p:nvPr/>
          </p:nvSpPr>
          <p:spPr>
            <a:xfrm>
              <a:off x="2514183" y="1576510"/>
              <a:ext cx="2075688" cy="4522387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79259" tIns="143407" rIns="179259" bIns="143407" rtlCol="0">
              <a:noAutofit/>
            </a:bodyPr>
            <a:lstStyle>
              <a:defPPr>
                <a:defRPr lang="en-US"/>
              </a:defPPr>
              <a:lvl1pPr marR="0" lvl="0" indent="0" algn="ctr" defTabSz="895638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 kumimoji="0" sz="24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defRPr>
              </a:lvl1pPr>
            </a:lstStyle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App Service Plan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137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Free, Basic, Standard, Premium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6B3911-AF7C-4874-B7A5-7732B228A41A}"/>
                </a:ext>
              </a:extLst>
            </p:cNvPr>
            <p:cNvSpPr txBox="1"/>
            <p:nvPr/>
          </p:nvSpPr>
          <p:spPr>
            <a:xfrm>
              <a:off x="2513766" y="4607233"/>
              <a:ext cx="2080548" cy="150691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All the advantages of Functions with the SLA and ‘always on’ features of an App Service Plan.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7915DB02-32EA-47C8-BA3D-8542CA7A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0565" y="2727561"/>
              <a:ext cx="1521605" cy="1724725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9053241-70AD-4B1B-B897-4638775C360E}"/>
              </a:ext>
            </a:extLst>
          </p:cNvPr>
          <p:cNvGrpSpPr/>
          <p:nvPr/>
        </p:nvGrpSpPr>
        <p:grpSpPr>
          <a:xfrm>
            <a:off x="11939" y="1544894"/>
            <a:ext cx="2075690" cy="4522387"/>
            <a:chOff x="11939" y="1573679"/>
            <a:chExt cx="2075690" cy="45223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F38EB7-32CE-4C24-841F-BE4E60C6DD3B}"/>
                </a:ext>
              </a:extLst>
            </p:cNvPr>
            <p:cNvSpPr txBox="1"/>
            <p:nvPr/>
          </p:nvSpPr>
          <p:spPr>
            <a:xfrm>
              <a:off x="11941" y="1573679"/>
              <a:ext cx="2075688" cy="4522387"/>
            </a:xfrm>
            <a:prstGeom prst="rect">
              <a:avLst/>
            </a:prstGeom>
            <a:solidFill>
              <a:srgbClr val="505050"/>
            </a:solidFill>
          </p:spPr>
          <p:txBody>
            <a:bodyPr wrap="square" lIns="179259" tIns="143407" rIns="179259" bIns="143407" rtlCol="0">
              <a:noAutofit/>
            </a:bodyPr>
            <a:lstStyle/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rPr>
                <a:t>Consumption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lang="en-US" sz="1372" i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/>
                  <a:ea typeface="Segoe UI Semilight" charset="0"/>
                  <a:cs typeface="Segoe UI Semilight" charset="0"/>
                </a:rPr>
                <a:t>Serverless</a:t>
              </a:r>
              <a:endParaRPr kumimoji="0" lang="en-US" sz="1372" b="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324FAE-F834-4CAB-BE60-02C10691E6AD}"/>
                </a:ext>
              </a:extLst>
            </p:cNvPr>
            <p:cNvSpPr txBox="1"/>
            <p:nvPr/>
          </p:nvSpPr>
          <p:spPr>
            <a:xfrm>
              <a:off x="11939" y="4537073"/>
              <a:ext cx="2067543" cy="10656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72" dirty="0">
                  <a:solidFill>
                    <a:srgbClr val="FFFFFF"/>
                  </a:solidFill>
                  <a:latin typeface="Segoe UI Semilight"/>
                </a:rPr>
                <a:t>Pay only for what you use! Metering is per execution and per GB Second.</a:t>
              </a:r>
              <a:endPara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389F334A-D7F0-44C9-9467-244EEED1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268" y="2687641"/>
              <a:ext cx="1684178" cy="1899844"/>
            </a:xfrm>
            <a:prstGeom prst="rect">
              <a:avLst/>
            </a:prstGeom>
          </p:spPr>
        </p:pic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368F0A53-E57E-402B-BB99-7C66F4BBC82F}"/>
              </a:ext>
            </a:extLst>
          </p:cNvPr>
          <p:cNvGrpSpPr/>
          <p:nvPr/>
        </p:nvGrpSpPr>
        <p:grpSpPr>
          <a:xfrm>
            <a:off x="8333518" y="1544894"/>
            <a:ext cx="2080548" cy="4512660"/>
            <a:chOff x="8512545" y="1581676"/>
            <a:chExt cx="2080548" cy="45126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0E689-45E2-4DC5-BCEA-395F7BED7224}"/>
                </a:ext>
              </a:extLst>
            </p:cNvPr>
            <p:cNvSpPr txBox="1"/>
            <p:nvPr/>
          </p:nvSpPr>
          <p:spPr>
            <a:xfrm>
              <a:off x="8512545" y="1581676"/>
              <a:ext cx="2080548" cy="4512660"/>
            </a:xfrm>
            <a:prstGeom prst="rect">
              <a:avLst/>
            </a:prstGeom>
            <a:solidFill>
              <a:srgbClr val="505050"/>
            </a:solidFill>
          </p:spPr>
          <p:txBody>
            <a:bodyPr wrap="square" lIns="179259" tIns="143407" rIns="179259" bIns="143407" rtlCol="0">
              <a:noAutofit/>
            </a:bodyPr>
            <a:lstStyle/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rPr>
                <a:t>Azure Functions Runtime (preview)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1372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rPr>
                <a:t>Functions </a:t>
              </a:r>
              <a:r>
                <a:rPr lang="en-US" sz="1372" i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/>
                  <a:ea typeface="Segoe UI Semilight" charset="0"/>
                  <a:cs typeface="Segoe UI Semilight" charset="0"/>
                </a:rPr>
                <a:t>on your Server</a:t>
              </a:r>
              <a:endParaRPr kumimoji="0" lang="en-US" sz="1372" b="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68F578-26DB-4F68-A436-E66EC4DD45A6}"/>
                </a:ext>
              </a:extLst>
            </p:cNvPr>
            <p:cNvSpPr txBox="1"/>
            <p:nvPr/>
          </p:nvSpPr>
          <p:spPr>
            <a:xfrm>
              <a:off x="8561855" y="4662258"/>
              <a:ext cx="1981928" cy="106340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Run your Azure Functions on your local server (without the rest of Azure)</a:t>
              </a:r>
            </a:p>
          </p:txBody>
        </p:sp>
        <p:pic>
          <p:nvPicPr>
            <p:cNvPr id="369" name="Graphic 368">
              <a:extLst>
                <a:ext uri="{FF2B5EF4-FFF2-40B4-BE49-F238E27FC236}">
                  <a16:creationId xmlns:a16="http://schemas.microsoft.com/office/drawing/2014/main" id="{4D02BDAF-922C-473C-BBBD-6D22BCD44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92000" y="2836096"/>
              <a:ext cx="1770781" cy="1831174"/>
            </a:xfrm>
            <a:prstGeom prst="rect">
              <a:avLst/>
            </a:prstGeom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E207F9D1-5D5B-4B2C-A958-87829FFB82C0}"/>
              </a:ext>
            </a:extLst>
          </p:cNvPr>
          <p:cNvGrpSpPr/>
          <p:nvPr/>
        </p:nvGrpSpPr>
        <p:grpSpPr>
          <a:xfrm>
            <a:off x="10364756" y="1544894"/>
            <a:ext cx="2075688" cy="4522387"/>
            <a:chOff x="10491162" y="1583406"/>
            <a:chExt cx="2075688" cy="4522387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D467740-293B-4C0E-886E-6FBC9B09E31D}"/>
                </a:ext>
              </a:extLst>
            </p:cNvPr>
            <p:cNvSpPr txBox="1"/>
            <p:nvPr/>
          </p:nvSpPr>
          <p:spPr>
            <a:xfrm>
              <a:off x="10491162" y="1583406"/>
              <a:ext cx="2075688" cy="4522387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79259" tIns="143407" rIns="179259" bIns="143407" rtlCol="0">
              <a:noAutofit/>
            </a:bodyPr>
            <a:lstStyle>
              <a:defPPr>
                <a:defRPr lang="en-US"/>
              </a:defPPr>
              <a:lvl1pPr marR="0" lvl="0" indent="0" algn="ctr" defTabSz="895638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 kumimoji="0" sz="24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defRPr>
              </a:lvl1pPr>
            </a:lstStyle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Azure IoT Edge (preview)</a:t>
              </a:r>
            </a:p>
            <a:p>
              <a:pPr marL="0" marR="0" lvl="0" indent="0" algn="ctr" defTabSz="89563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/>
              </a:pPr>
              <a:r>
                <a:rPr kumimoji="0" lang="en-US" sz="137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cs typeface="Segoe UI Semilight" charset="0"/>
                </a:rPr>
                <a:t>On Devices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145A4593-1999-4837-8CD9-CBE756DF1272}"/>
                </a:ext>
              </a:extLst>
            </p:cNvPr>
            <p:cNvSpPr txBox="1"/>
            <p:nvPr/>
          </p:nvSpPr>
          <p:spPr>
            <a:xfrm>
              <a:off x="10544210" y="4614129"/>
              <a:ext cx="2022639" cy="112681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Run on IoT Devices by deploying custom modules.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026" name="Picture 2" descr="Image result for azure iot">
            <a:extLst>
              <a:ext uri="{FF2B5EF4-FFF2-40B4-BE49-F238E27FC236}">
                <a16:creationId xmlns:a16="http://schemas.microsoft.com/office/drawing/2014/main" id="{3CF72C92-0A7B-4588-8FF3-0E3FBDB7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364" y="2866119"/>
            <a:ext cx="2405718" cy="12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87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09" y="259579"/>
            <a:ext cx="10724938" cy="1351952"/>
          </a:xfrm>
        </p:spPr>
        <p:txBody>
          <a:bodyPr/>
          <a:lstStyle/>
          <a:p>
            <a:r>
              <a:rPr lang="en-US"/>
              <a:t>Consumption Plan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338913" y="1178292"/>
            <a:ext cx="8580554" cy="4896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07000"/>
              </a:lnSpc>
            </a:pPr>
            <a:r>
              <a:rPr lang="en-US" sz="2244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Consumption Plan option</a:t>
            </a:r>
          </a:p>
          <a:p>
            <a:pPr marL="291436" indent="-291436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Pay for what you use without the need to reserve compute resources. </a:t>
            </a:r>
          </a:p>
          <a:p>
            <a:pPr marL="291436" indent="-291436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Function Apps are assigned to compute processing instances that are scaled dynamically by the platform. </a:t>
            </a:r>
          </a:p>
          <a:p>
            <a:pPr marL="291436" indent="-291436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Functions can have multiple parallel executions minimizing the total time needed to process requests. </a:t>
            </a:r>
          </a:p>
          <a:p>
            <a:pPr marL="291436" indent="-291436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Cost is driven by the number of executions and by accounting for memory size used and total execution time across all functions in a Function App as measured in gigabyte-seconds. </a:t>
            </a:r>
          </a:p>
          <a:p>
            <a:pPr fontAlgn="ctr">
              <a:lnSpc>
                <a:spcPct val="107000"/>
              </a:lnSpc>
            </a:pPr>
            <a:endParaRPr lang="en-US" sz="2244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fontAlgn="ctr">
              <a:lnSpc>
                <a:spcPct val="107000"/>
              </a:lnSpc>
            </a:pPr>
            <a:r>
              <a:rPr lang="en-US" sz="2244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Selection guidance</a:t>
            </a:r>
          </a:p>
          <a:p>
            <a:pPr marL="291436" indent="-291436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Good option if your functions run at elastic scale with potentially intermittent executions. </a:t>
            </a:r>
            <a:endParaRPr lang="en-US" sz="224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269" y="1"/>
            <a:ext cx="309432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48" y="169326"/>
            <a:ext cx="10724938" cy="1351952"/>
          </a:xfrm>
        </p:spPr>
        <p:txBody>
          <a:bodyPr/>
          <a:lstStyle/>
          <a:p>
            <a:r>
              <a:rPr lang="en-US"/>
              <a:t>App Service Plan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311748" y="1163651"/>
            <a:ext cx="8662045" cy="4616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07000"/>
              </a:lnSpc>
            </a:pPr>
            <a:r>
              <a:rPr lang="en-US" sz="2244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App Service Plan option</a:t>
            </a: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349724" indent="-349724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Function Apps run on dedicated VMs, just like Web Apps work today for Basic, Standard, or Premium SKUs. </a:t>
            </a:r>
          </a:p>
          <a:p>
            <a:pPr marL="349724" indent="-349724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Dedicated VMs are allocated to your apps and they are always available whether code is being actively executed or not. </a:t>
            </a:r>
          </a:p>
          <a:p>
            <a:pPr fontAlgn="ctr">
              <a:lnSpc>
                <a:spcPct val="107000"/>
              </a:lnSpc>
            </a:pPr>
            <a:endParaRPr lang="en-US" sz="2244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fontAlgn="ctr">
              <a:lnSpc>
                <a:spcPct val="107000"/>
              </a:lnSpc>
            </a:pPr>
            <a:r>
              <a:rPr lang="en-US" sz="2244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Selection guidance</a:t>
            </a:r>
            <a:endParaRPr lang="en-US" sz="2244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9724" indent="-349724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Good option if you have existing, under-utilized VMs that are already running other code </a:t>
            </a:r>
          </a:p>
          <a:p>
            <a:pPr fontAlgn="ctr">
              <a:lnSpc>
                <a:spcPct val="107000"/>
              </a:lnSpc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 </a:t>
            </a:r>
          </a:p>
          <a:p>
            <a:pPr marL="349724" indent="-349724" font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44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Good option if you expect to run functions continuously or almost continuously</a:t>
            </a:r>
            <a:endParaRPr lang="en-US" sz="2244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15" y="-1"/>
            <a:ext cx="302187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484380-2AF8-4891-ADB5-85882BF09E76}"/>
              </a:ext>
            </a:extLst>
          </p:cNvPr>
          <p:cNvSpPr txBox="1">
            <a:spLocks/>
          </p:cNvSpPr>
          <p:nvPr/>
        </p:nvSpPr>
        <p:spPr>
          <a:xfrm>
            <a:off x="1189092" y="296897"/>
            <a:ext cx="10515600" cy="70142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600" dirty="0"/>
              <a:t>What is the “Functions” programming model?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DD7E6DB-7626-4D3C-921D-5EDA433FB4D2}"/>
              </a:ext>
            </a:extLst>
          </p:cNvPr>
          <p:cNvSpPr txBox="1">
            <a:spLocks/>
          </p:cNvSpPr>
          <p:nvPr/>
        </p:nvSpPr>
        <p:spPr>
          <a:xfrm>
            <a:off x="270066" y="1189495"/>
            <a:ext cx="11651870" cy="2092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0230" indent="-570230">
              <a:buFont typeface="Arial" panose="020B0604020202020204" pitchFamily="34" charset="0"/>
              <a:buChar char="•"/>
            </a:pPr>
            <a:r>
              <a:rPr lang="en-US" sz="1600"/>
              <a:t>Function as the unit of work</a:t>
            </a:r>
          </a:p>
          <a:p>
            <a:pPr marL="570230" indent="-570230">
              <a:buFont typeface="Arial" panose="020B0604020202020204" pitchFamily="34" charset="0"/>
              <a:buChar char="•"/>
            </a:pPr>
            <a:r>
              <a:rPr lang="en-US" sz="1600"/>
              <a:t>Functions are executed; they start and finish</a:t>
            </a:r>
          </a:p>
          <a:p>
            <a:pPr marL="570230" indent="-570230">
              <a:buFont typeface="Arial" panose="020B0604020202020204" pitchFamily="34" charset="0"/>
              <a:buChar char="•"/>
            </a:pPr>
            <a:r>
              <a:rPr lang="en-US" sz="1600"/>
              <a:t>Functions have triggers</a:t>
            </a:r>
          </a:p>
          <a:p>
            <a:pPr marL="570230" indent="-570230">
              <a:buFont typeface="Arial" panose="020B0604020202020204" pitchFamily="34" charset="0"/>
              <a:buChar char="•"/>
            </a:pPr>
            <a:r>
              <a:rPr lang="en-US" sz="1600"/>
              <a:t>Functions can have inputs and outputs (bindings)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B453FA-6114-4D01-9213-7C5D5CC31FC1}"/>
              </a:ext>
            </a:extLst>
          </p:cNvPr>
          <p:cNvGrpSpPr/>
          <p:nvPr/>
        </p:nvGrpSpPr>
        <p:grpSpPr>
          <a:xfrm>
            <a:off x="2587569" y="4463495"/>
            <a:ext cx="7016862" cy="2092585"/>
            <a:chOff x="1619075" y="3932120"/>
            <a:chExt cx="7776596" cy="24031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25CA29-4385-4BDD-955C-72090C3BD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" r="639"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6A0AB4-33F3-4528-9869-0074F18941F9}"/>
                </a:ext>
              </a:extLst>
            </p:cNvPr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A265A14-30AD-4600-8B85-990A12D1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99" y="2600325"/>
            <a:ext cx="8571228" cy="17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Building </a:t>
            </a:r>
            <a:r>
              <a:rPr lang="en-US" sz="7200" dirty="0" err="1"/>
              <a:t>Serverless</a:t>
            </a:r>
            <a:r>
              <a:rPr lang="en-US" sz="7200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5786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372393"/>
            <a:ext cx="10724938" cy="1351952"/>
          </a:xfrm>
        </p:spPr>
        <p:txBody>
          <a:bodyPr/>
          <a:lstStyle/>
          <a:p>
            <a:r>
              <a:rPr lang="en-US"/>
              <a:t>Deployment and management isolation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1724344"/>
            <a:ext cx="795824" cy="795824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3099350"/>
            <a:ext cx="795824" cy="795824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4474356"/>
            <a:ext cx="795824" cy="7958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0209" y="1933915"/>
            <a:ext cx="120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600" kern="0" dirty="0">
                <a:solidFill>
                  <a:sysClr val="windowText" lastClr="000000"/>
                </a:solidFill>
              </a:rPr>
              <a:t>Customers</a:t>
            </a:r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50209" y="3308920"/>
            <a:ext cx="1198187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Products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0209" y="4683925"/>
            <a:ext cx="1198187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Orders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8575326" y="2125066"/>
            <a:ext cx="3005380" cy="2750011"/>
            <a:chOff x="8407082" y="2083588"/>
            <a:chExt cx="2946718" cy="2696334"/>
          </a:xfrm>
        </p:grpSpPr>
        <p:grpSp>
          <p:nvGrpSpPr>
            <p:cNvPr id="50" name="Group 49"/>
            <p:cNvGrpSpPr/>
            <p:nvPr/>
          </p:nvGrpSpPr>
          <p:grpSpPr>
            <a:xfrm>
              <a:off x="8407082" y="2083588"/>
              <a:ext cx="2946718" cy="2696334"/>
              <a:chOff x="8407082" y="2083588"/>
              <a:chExt cx="2946718" cy="2696334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3510" y="3038855"/>
                <a:ext cx="780290" cy="780290"/>
              </a:xfrm>
              <a:prstGeom prst="rect">
                <a:avLst/>
              </a:prstGeom>
            </p:spPr>
          </p:pic>
          <p:cxnSp>
            <p:nvCxnSpPr>
              <p:cNvPr id="39" name="Connector: Elbow 38"/>
              <p:cNvCxnSpPr>
                <a:stCxn id="35" idx="1"/>
                <a:endCxn id="26" idx="3"/>
              </p:cNvCxnSpPr>
              <p:nvPr/>
            </p:nvCxnSpPr>
            <p:spPr>
              <a:xfrm rot="10800000">
                <a:off x="8407084" y="2083588"/>
                <a:ext cx="2166427" cy="1345412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/>
              <p:cNvCxnSpPr>
                <a:cxnSpLocks/>
                <a:stCxn id="35" idx="1"/>
                <a:endCxn id="30" idx="3"/>
              </p:cNvCxnSpPr>
              <p:nvPr/>
            </p:nvCxnSpPr>
            <p:spPr>
              <a:xfrm rot="10800000" flipV="1">
                <a:off x="8407084" y="3429000"/>
                <a:ext cx="2166427" cy="1350922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cxnSpLocks/>
                <a:stCxn id="35" idx="1"/>
                <a:endCxn id="29" idx="3"/>
              </p:cNvCxnSpPr>
              <p:nvPr/>
            </p:nvCxnSpPr>
            <p:spPr>
              <a:xfrm flipH="1">
                <a:off x="8407082" y="3429000"/>
                <a:ext cx="2166428" cy="27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9738841" y="3151999"/>
              <a:ext cx="705642" cy="28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224" kern="0">
                  <a:solidFill>
                    <a:sysClr val="windowText" lastClr="000000"/>
                  </a:solidFill>
                </a:rPr>
                <a:t>API calls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048397" y="1724342"/>
            <a:ext cx="5526931" cy="3545835"/>
            <a:chOff x="2988031" y="1690686"/>
            <a:chExt cx="5419052" cy="3476624"/>
          </a:xfrm>
        </p:grpSpPr>
        <p:grpSp>
          <p:nvGrpSpPr>
            <p:cNvPr id="31" name="Group 30"/>
            <p:cNvGrpSpPr/>
            <p:nvPr/>
          </p:nvGrpSpPr>
          <p:grpSpPr>
            <a:xfrm>
              <a:off x="4182899" y="1690686"/>
              <a:ext cx="4224184" cy="3476624"/>
              <a:chOff x="5705855" y="1690688"/>
              <a:chExt cx="4224184" cy="347662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5855" y="3045137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5855" y="1690688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5855" y="4387022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90030" y="1896167"/>
                <a:ext cx="3240009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/>
                <a:r>
                  <a:rPr lang="en-US" sz="1836" kern="0">
                    <a:solidFill>
                      <a:sysClr val="windowText" lastClr="000000"/>
                    </a:solidFill>
                  </a:rPr>
                  <a:t>customers.azurewebsites.net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690030" y="3244332"/>
                <a:ext cx="3240008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/>
                <a:r>
                  <a:rPr lang="en-US" sz="1836" kern="0">
                    <a:solidFill>
                      <a:sysClr val="windowText" lastClr="000000"/>
                    </a:solidFill>
                  </a:rPr>
                  <a:t>products.azurewebsites.net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690031" y="4592501"/>
                <a:ext cx="3240008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/>
                <a:r>
                  <a:rPr lang="en-US" sz="1836" kern="0">
                    <a:solidFill>
                      <a:sysClr val="windowText" lastClr="000000"/>
                    </a:solidFill>
                  </a:rPr>
                  <a:t>orders.azurewebsites.net</a:t>
                </a:r>
              </a:p>
            </p:txBody>
          </p:sp>
        </p:grpSp>
        <p:cxnSp>
          <p:nvCxnSpPr>
            <p:cNvPr id="56" name="Straight Arrow Connector 55"/>
            <p:cNvCxnSpPr>
              <a:cxnSpLocks/>
              <a:stCxn id="17" idx="3"/>
            </p:cNvCxnSpPr>
            <p:nvPr/>
          </p:nvCxnSpPr>
          <p:spPr>
            <a:xfrm>
              <a:off x="2991463" y="2062141"/>
              <a:ext cx="1078887" cy="124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19" idx="3"/>
              <a:endCxn id="23" idx="1"/>
            </p:cNvCxnSpPr>
            <p:nvPr/>
          </p:nvCxnSpPr>
          <p:spPr>
            <a:xfrm>
              <a:off x="2988031" y="3431757"/>
              <a:ext cx="1194868" cy="35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21" idx="3"/>
              <a:endCxn id="25" idx="1"/>
            </p:cNvCxnSpPr>
            <p:nvPr/>
          </p:nvCxnSpPr>
          <p:spPr>
            <a:xfrm flipV="1">
              <a:off x="2988031" y="4777165"/>
              <a:ext cx="1194868" cy="2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EDD57BE1-51FF-4702-9B26-FAB18729A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8" y="1724342"/>
            <a:ext cx="795824" cy="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06267" y="2373237"/>
            <a:ext cx="2807016" cy="23361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932597"/>
            <a:r>
              <a:rPr lang="en-US" sz="1020" kern="0">
                <a:solidFill>
                  <a:sysClr val="windowText" lastClr="000000"/>
                </a:solidFill>
              </a:rPr>
              <a:t>Function app 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79763" y="2888732"/>
            <a:ext cx="1270968" cy="37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/>
            <a:r>
              <a:rPr lang="en-US" sz="1836" kern="0" dirty="0">
                <a:solidFill>
                  <a:sysClr val="windowText" lastClr="000000"/>
                </a:solidFill>
              </a:rPr>
              <a:t>/</a:t>
            </a:r>
            <a:r>
              <a:rPr lang="en-US" sz="1600" kern="0" dirty="0">
                <a:solidFill>
                  <a:sysClr val="windowText" lastClr="000000"/>
                </a:solidFill>
              </a:rPr>
              <a:t>customers</a:t>
            </a:r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49695" y="1043437"/>
            <a:ext cx="2807016" cy="23361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932597"/>
            <a:r>
              <a:rPr lang="en-US" sz="1020" kern="0">
                <a:solidFill>
                  <a:sysClr val="windowText" lastClr="000000"/>
                </a:solidFill>
              </a:rPr>
              <a:t>Function app B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720841" y="2123978"/>
            <a:ext cx="1268341" cy="37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/products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49695" y="3541312"/>
            <a:ext cx="2807016" cy="23361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932597"/>
            <a:r>
              <a:rPr lang="en-US" sz="1020" kern="0">
                <a:solidFill>
                  <a:sysClr val="windowText" lastClr="000000"/>
                </a:solidFill>
              </a:rPr>
              <a:t>Function app 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48226" y="4620228"/>
            <a:ext cx="1169872" cy="37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Function3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20844" y="4621853"/>
            <a:ext cx="1268338" cy="37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/orders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309775" y="2883652"/>
            <a:ext cx="1169872" cy="37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Function1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0034" y="6470959"/>
            <a:ext cx="3209664" cy="3823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API proxy endpoints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034" y="6114703"/>
            <a:ext cx="3209664" cy="3823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32597"/>
            <a:r>
              <a:rPr lang="en-US" sz="1836" kern="0" err="1">
                <a:solidFill>
                  <a:sysClr val="windowText" lastClr="000000"/>
                </a:solidFill>
              </a:rPr>
              <a:t>HttpTrigger</a:t>
            </a:r>
            <a:r>
              <a:rPr lang="en-US" sz="1836" kern="0">
                <a:solidFill>
                  <a:sysClr val="windowText" lastClr="000000"/>
                </a:solidFill>
              </a:rPr>
              <a:t> function endpoints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4496" y="5827252"/>
            <a:ext cx="703542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224" kern="0">
                <a:solidFill>
                  <a:sysClr val="windowText" lastClr="000000"/>
                </a:solidFill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" y="3242503"/>
            <a:ext cx="795824" cy="7958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60320" y="2310499"/>
            <a:ext cx="5760524" cy="2497875"/>
            <a:chOff x="940711" y="2265401"/>
            <a:chExt cx="5648085" cy="2449119"/>
          </a:xfrm>
        </p:grpSpPr>
        <p:cxnSp>
          <p:nvCxnSpPr>
            <p:cNvPr id="26" name="Connector: Elbow 25"/>
            <p:cNvCxnSpPr>
              <a:cxnSpLocks/>
              <a:stCxn id="30" idx="3"/>
              <a:endCxn id="23" idx="1"/>
            </p:cNvCxnSpPr>
            <p:nvPr/>
          </p:nvCxnSpPr>
          <p:spPr>
            <a:xfrm>
              <a:off x="3872753" y="4114781"/>
              <a:ext cx="2716043" cy="599739"/>
            </a:xfrm>
            <a:prstGeom prst="bentConnector3">
              <a:avLst>
                <a:gd name="adj1" fmla="val 70106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626593" y="3386479"/>
              <a:ext cx="1246160" cy="36576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</a:rPr>
                <a:t>/products</a:t>
              </a:r>
            </a:p>
          </p:txBody>
        </p:sp>
        <p:cxnSp>
          <p:nvCxnSpPr>
            <p:cNvPr id="34" name="Connector: Elbow 33"/>
            <p:cNvCxnSpPr>
              <a:cxnSpLocks/>
              <a:stCxn id="27" idx="3"/>
              <a:endCxn id="44" idx="1"/>
            </p:cNvCxnSpPr>
            <p:nvPr/>
          </p:nvCxnSpPr>
          <p:spPr>
            <a:xfrm flipV="1">
              <a:off x="3872753" y="2265401"/>
              <a:ext cx="2716041" cy="1303958"/>
            </a:xfrm>
            <a:prstGeom prst="bentConnector3">
              <a:avLst>
                <a:gd name="adj1" fmla="val 69804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2626593" y="3931901"/>
              <a:ext cx="1246160" cy="36576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</a:rPr>
                <a:t>/orders</a:t>
              </a:r>
            </a:p>
          </p:txBody>
        </p:sp>
        <p:cxnSp>
          <p:nvCxnSpPr>
            <p:cNvPr id="31" name="Connector: Elbow 30"/>
            <p:cNvCxnSpPr>
              <a:cxnSpLocks/>
              <a:stCxn id="24" idx="3"/>
              <a:endCxn id="30" idx="1"/>
            </p:cNvCxnSpPr>
            <p:nvPr/>
          </p:nvCxnSpPr>
          <p:spPr>
            <a:xfrm>
              <a:off x="940711" y="3569359"/>
              <a:ext cx="1685882" cy="5454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/>
            <p:cNvCxnSpPr>
              <a:cxnSpLocks/>
              <a:stCxn id="24" idx="3"/>
              <a:endCxn id="28" idx="1"/>
            </p:cNvCxnSpPr>
            <p:nvPr/>
          </p:nvCxnSpPr>
          <p:spPr>
            <a:xfrm flipV="1">
              <a:off x="940711" y="3015228"/>
              <a:ext cx="1685882" cy="55413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cxnSpLocks/>
              <a:stCxn id="24" idx="3"/>
              <a:endCxn id="27" idx="1"/>
            </p:cNvCxnSpPr>
            <p:nvPr/>
          </p:nvCxnSpPr>
          <p:spPr>
            <a:xfrm>
              <a:off x="940711" y="3569359"/>
              <a:ext cx="16858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cxnSpLocks/>
            <a:stCxn id="28" idx="3"/>
            <a:endCxn id="29" idx="1"/>
          </p:cNvCxnSpPr>
          <p:nvPr/>
        </p:nvCxnSpPr>
        <p:spPr>
          <a:xfrm flipV="1">
            <a:off x="3950731" y="3070173"/>
            <a:ext cx="359044" cy="50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348226" y="2123978"/>
            <a:ext cx="1169872" cy="37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Function2</a:t>
            </a:r>
          </a:p>
        </p:txBody>
      </p:sp>
      <p:cxnSp>
        <p:nvCxnSpPr>
          <p:cNvPr id="48" name="Straight Arrow Connector 47"/>
          <p:cNvCxnSpPr>
            <a:cxnSpLocks/>
            <a:stCxn id="44" idx="3"/>
            <a:endCxn id="47" idx="1"/>
          </p:cNvCxnSpPr>
          <p:nvPr/>
        </p:nvCxnSpPr>
        <p:spPr>
          <a:xfrm>
            <a:off x="7989182" y="2310499"/>
            <a:ext cx="35904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23" idx="3"/>
            <a:endCxn id="20" idx="1"/>
          </p:cNvCxnSpPr>
          <p:nvPr/>
        </p:nvCxnSpPr>
        <p:spPr>
          <a:xfrm flipV="1">
            <a:off x="7989182" y="4806749"/>
            <a:ext cx="359044" cy="16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4740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211287"/>
            <a:ext cx="6400736" cy="2194543"/>
          </a:xfrm>
        </p:spPr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Serverless</a:t>
            </a:r>
            <a:r>
              <a:rPr lang="en-US" dirty="0"/>
              <a:t> Cloud Applications with 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D4C46E-8F73-405C-9313-2FD0C6C203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Azure Functions Tooling Options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BD4BD6-7B46-4250-A026-079B377D38E3}"/>
              </a:ext>
            </a:extLst>
          </p:cNvPr>
          <p:cNvSpPr txBox="1">
            <a:spLocks/>
          </p:cNvSpPr>
          <p:nvPr/>
        </p:nvSpPr>
        <p:spPr>
          <a:xfrm>
            <a:off x="897194" y="1690688"/>
            <a:ext cx="10515600" cy="435133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Portal (with Kudu)</a:t>
            </a:r>
          </a:p>
          <a:p>
            <a:endParaRPr lang="en-US"/>
          </a:p>
          <a:p>
            <a:r>
              <a:rPr lang="en-US"/>
              <a:t>Visual Studio</a:t>
            </a:r>
          </a:p>
          <a:p>
            <a:endParaRPr lang="en-US"/>
          </a:p>
          <a:p>
            <a:r>
              <a:rPr lang="en-US"/>
              <a:t>VS Code</a:t>
            </a:r>
          </a:p>
          <a:p>
            <a:endParaRPr lang="en-US"/>
          </a:p>
          <a:p>
            <a:r>
              <a:rPr lang="en-US"/>
              <a:t>CLI</a:t>
            </a:r>
          </a:p>
        </p:txBody>
      </p:sp>
      <p:pic>
        <p:nvPicPr>
          <p:cNvPr id="5" name="Picture 8" descr="Image result for visual studio logo">
            <a:extLst>
              <a:ext uri="{FF2B5EF4-FFF2-40B4-BE49-F238E27FC236}">
                <a16:creationId xmlns:a16="http://schemas.microsoft.com/office/drawing/2014/main" id="{CF57B0C0-DC29-45C2-925E-11EB9EB2D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29" b="-3993"/>
          <a:stretch/>
        </p:blipFill>
        <p:spPr bwMode="auto">
          <a:xfrm>
            <a:off x="8478326" y="1848525"/>
            <a:ext cx="2381250" cy="23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visual studio code logo">
            <a:extLst>
              <a:ext uri="{FF2B5EF4-FFF2-40B4-BE49-F238E27FC236}">
                <a16:creationId xmlns:a16="http://schemas.microsoft.com/office/drawing/2014/main" id="{D2953C2B-9BA0-411B-95E7-6C555EC5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06" y="3591964"/>
            <a:ext cx="3610588" cy="18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Image result for project kudu logo">
            <a:extLst>
              <a:ext uri="{FF2B5EF4-FFF2-40B4-BE49-F238E27FC236}">
                <a16:creationId xmlns:a16="http://schemas.microsoft.com/office/drawing/2014/main" id="{7CC651B2-CD19-4373-9EEF-15FA4453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6884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07757-4A8A-40D3-BDD9-23FAEA03D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889" r="94667">
                        <a14:foregroundMark x1="24000" y1="26667" x2="24000" y2="26667"/>
                        <a14:foregroundMark x1="28000" y1="29778" x2="28000" y2="29778"/>
                        <a14:foregroundMark x1="40889" y1="39556" x2="40889" y2="39556"/>
                        <a14:foregroundMark x1="48889" y1="12889" x2="48889" y2="12889"/>
                        <a14:foregroundMark x1="41333" y1="12889" x2="41333" y2="12889"/>
                        <a14:foregroundMark x1="34667" y1="14667" x2="34667" y2="14667"/>
                        <a14:foregroundMark x1="34667" y1="14667" x2="34667" y2="14667"/>
                        <a14:foregroundMark x1="31556" y1="14667" x2="31556" y2="14667"/>
                        <a14:foregroundMark x1="31556" y1="14667" x2="31556" y2="14667"/>
                        <a14:foregroundMark x1="22667" y1="12889" x2="22667" y2="12889"/>
                        <a14:foregroundMark x1="15111" y1="12889" x2="15111" y2="12889"/>
                        <a14:foregroundMark x1="10222" y1="12889" x2="10222" y2="12889"/>
                        <a14:foregroundMark x1="9333" y1="16889" x2="9333" y2="16889"/>
                        <a14:foregroundMark x1="8889" y1="21333" x2="8889" y2="24000"/>
                        <a14:foregroundMark x1="9333" y1="27556" x2="9333" y2="29333"/>
                        <a14:foregroundMark x1="7111" y1="14222" x2="7556" y2="83556"/>
                        <a14:foregroundMark x1="7556" y1="83556" x2="30667" y2="89333"/>
                        <a14:foregroundMark x1="30667" y1="89333" x2="79111" y2="86222"/>
                        <a14:foregroundMark x1="79111" y1="86222" x2="94667" y2="69778"/>
                        <a14:foregroundMark x1="94667" y1="69778" x2="94667" y2="22222"/>
                        <a14:foregroundMark x1="94667" y1="22222" x2="51111" y2="12000"/>
                        <a14:foregroundMark x1="20889" y1="25333" x2="20889" y2="25333"/>
                        <a14:foregroundMark x1="22667" y1="32000" x2="22667" y2="32000"/>
                        <a14:foregroundMark x1="37333" y1="39111" x2="37333" y2="39111"/>
                        <a14:foregroundMark x1="77333" y1="84000" x2="77333" y2="84000"/>
                        <a14:foregroundMark x1="82667" y1="84000" x2="12444" y2="83111"/>
                        <a14:foregroundMark x1="12444" y1="83111" x2="12889" y2="82667"/>
                        <a14:foregroundMark x1="4889" y1="13333" x2="5333" y2="85333"/>
                        <a14:backgroundMark x1="45778" y1="6667" x2="45778" y2="6667"/>
                        <a14:backgroundMark x1="45778" y1="5778" x2="45778" y2="5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4978" y="434975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42AFB4-A490-476C-A6A1-62E667BCB8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Development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B89B68-8BE7-4EF3-9236-A6683C6E7497}"/>
              </a:ext>
            </a:extLst>
          </p:cNvPr>
          <p:cNvSpPr txBox="1">
            <a:spLocks/>
          </p:cNvSpPr>
          <p:nvPr/>
        </p:nvSpPr>
        <p:spPr>
          <a:xfrm>
            <a:off x="2754938" y="1849703"/>
            <a:ext cx="6513779" cy="305950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Monitoring: </a:t>
            </a:r>
            <a:r>
              <a:rPr lang="en-US" b="1"/>
              <a:t>App Insights</a:t>
            </a:r>
          </a:p>
          <a:p>
            <a:r>
              <a:rPr lang="en-US"/>
              <a:t>Local debugging: </a:t>
            </a:r>
            <a:r>
              <a:rPr lang="en-US" b="1"/>
              <a:t>VS, VS Code</a:t>
            </a:r>
          </a:p>
          <a:p>
            <a:r>
              <a:rPr lang="en-US"/>
              <a:t>Run locally: </a:t>
            </a:r>
            <a:r>
              <a:rPr lang="en-US" b="1"/>
              <a:t>X-Plat CLI</a:t>
            </a:r>
          </a:p>
          <a:p>
            <a:r>
              <a:rPr lang="en-US"/>
              <a:t>Publish: </a:t>
            </a:r>
            <a:r>
              <a:rPr lang="en-US" b="1"/>
              <a:t>VSTS, Maven </a:t>
            </a:r>
          </a:p>
          <a:p>
            <a:r>
              <a:rPr lang="en-US"/>
              <a:t>CD: </a:t>
            </a:r>
            <a:r>
              <a:rPr lang="en-US" b="1"/>
              <a:t>GitHub, BitBucket, Jenkins…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F13E2-1BAA-44B0-8477-035A5B15A247}"/>
              </a:ext>
            </a:extLst>
          </p:cNvPr>
          <p:cNvGrpSpPr/>
          <p:nvPr/>
        </p:nvGrpSpPr>
        <p:grpSpPr>
          <a:xfrm>
            <a:off x="9202153" y="2062683"/>
            <a:ext cx="2722928" cy="2482831"/>
            <a:chOff x="6934972" y="2114411"/>
            <a:chExt cx="3578078" cy="21548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7F9072-FB4F-42C6-A274-B3DC78D85965}"/>
                </a:ext>
              </a:extLst>
            </p:cNvPr>
            <p:cNvSpPr txBox="1"/>
            <p:nvPr/>
          </p:nvSpPr>
          <p:spPr>
            <a:xfrm>
              <a:off x="8101709" y="2895237"/>
              <a:ext cx="2411341" cy="40701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Outer loop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420BDEF9-D98B-43D0-8369-A79CAF60CD7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7730763" y="1318620"/>
              <a:ext cx="780826" cy="2372408"/>
            </a:xfrm>
            <a:prstGeom prst="curvedConnector2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03829A3-70DA-4955-B87C-54176AEA0CD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7681428" y="2643263"/>
              <a:ext cx="966966" cy="2284940"/>
            </a:xfrm>
            <a:prstGeom prst="curvedConnector2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B9D98E-1535-47AB-A6F4-E189F532FCEB}"/>
              </a:ext>
            </a:extLst>
          </p:cNvPr>
          <p:cNvGrpSpPr/>
          <p:nvPr/>
        </p:nvGrpSpPr>
        <p:grpSpPr>
          <a:xfrm>
            <a:off x="173990" y="2512529"/>
            <a:ext cx="2257045" cy="1594437"/>
            <a:chOff x="455687" y="2506749"/>
            <a:chExt cx="2257365" cy="2379969"/>
          </a:xfrm>
          <a:solidFill>
            <a:schemeClr val="tx1"/>
          </a:solidFill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E048B8FC-8626-480F-A040-562A05717CCC}"/>
                </a:ext>
              </a:extLst>
            </p:cNvPr>
            <p:cNvSpPr/>
            <p:nvPr/>
          </p:nvSpPr>
          <p:spPr>
            <a:xfrm>
              <a:off x="2297927" y="2506749"/>
              <a:ext cx="415125" cy="2379969"/>
            </a:xfrm>
            <a:prstGeom prst="leftBrace">
              <a:avLst>
                <a:gd name="adj1" fmla="val 68955"/>
                <a:gd name="adj2" fmla="val 45570"/>
              </a:avLst>
            </a:prstGeom>
            <a:solidFill>
              <a:schemeClr val="bg2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18C7F-824F-43C8-9195-87FFD4F31E60}"/>
                </a:ext>
              </a:extLst>
            </p:cNvPr>
            <p:cNvSpPr txBox="1"/>
            <p:nvPr/>
          </p:nvSpPr>
          <p:spPr>
            <a:xfrm>
              <a:off x="455687" y="2926311"/>
              <a:ext cx="1749287" cy="70002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Inner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Coding with Azure Functions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41560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53CD1-805F-4AC1-9CF5-4AB622FF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252609"/>
            <a:ext cx="10724938" cy="1351952"/>
          </a:xfrm>
        </p:spPr>
        <p:txBody>
          <a:bodyPr/>
          <a:lstStyle/>
          <a:p>
            <a:r>
              <a:rPr lang="en-US"/>
              <a:t>Monitoring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F52DDB-C1A9-4E57-ABC3-F4A159C8E7AA}"/>
              </a:ext>
            </a:extLst>
          </p:cNvPr>
          <p:cNvGraphicFramePr/>
          <p:nvPr>
            <p:extLst/>
          </p:nvPr>
        </p:nvGraphicFramePr>
        <p:xfrm>
          <a:off x="2032594" y="1189821"/>
          <a:ext cx="8126848" cy="5417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47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911AEB2-89F5-42DA-B9A2-E55292FDDC09}"/>
              </a:ext>
            </a:extLst>
          </p:cNvPr>
          <p:cNvSpPr txBox="1">
            <a:spLocks/>
          </p:cNvSpPr>
          <p:nvPr/>
        </p:nvSpPr>
        <p:spPr>
          <a:xfrm>
            <a:off x="731897" y="1140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Azure Application Insights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11865-FB78-4E5B-97D3-594BFB5E0D4E}"/>
              </a:ext>
            </a:extLst>
          </p:cNvPr>
          <p:cNvSpPr txBox="1">
            <a:spLocks/>
          </p:cNvSpPr>
          <p:nvPr/>
        </p:nvSpPr>
        <p:spPr>
          <a:xfrm>
            <a:off x="238456" y="1173598"/>
            <a:ext cx="5377785" cy="526136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Extensible Application Performance Management (APM)</a:t>
            </a:r>
          </a:p>
          <a:p>
            <a:r>
              <a:rPr lang="en-US" sz="3200" dirty="0">
                <a:solidFill>
                  <a:schemeClr val="tx1"/>
                </a:solidFill>
              </a:rPr>
              <a:t>Rich data: Metrics, Traces, Exception tracking, Dependencies, Page Views, User data, custom events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Easy to use graph/alerts, powerful analytics portal, integration with </a:t>
            </a:r>
            <a:r>
              <a:rPr lang="en-US" sz="3200" dirty="0" err="1">
                <a:solidFill>
                  <a:schemeClr val="tx1"/>
                </a:solidFill>
              </a:rPr>
              <a:t>PowerBI</a:t>
            </a:r>
            <a:r>
              <a:rPr lang="en-US" sz="3200" dirty="0">
                <a:solidFill>
                  <a:schemeClr val="tx1"/>
                </a:solidFill>
              </a:rPr>
              <a:t> and other analytics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A5BD6-7A69-4754-8B67-8229BD7C4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97" y="1208499"/>
            <a:ext cx="5502690" cy="51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Monitoring a Rapidly Scaling Function</a:t>
            </a:r>
          </a:p>
        </p:txBody>
      </p:sp>
    </p:spTree>
    <p:extLst>
      <p:ext uri="{BB962C8B-B14F-4D97-AF65-F5344CB8AC3E}">
        <p14:creationId xmlns:p14="http://schemas.microsoft.com/office/powerpoint/2010/main" val="18708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Photo Mosaic</a:t>
            </a:r>
          </a:p>
        </p:txBody>
      </p:sp>
    </p:spTree>
    <p:extLst>
      <p:ext uri="{BB962C8B-B14F-4D97-AF65-F5344CB8AC3E}">
        <p14:creationId xmlns:p14="http://schemas.microsoft.com/office/powerpoint/2010/main" val="9204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is an Open Source project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55312"/>
          </a:xfrm>
        </p:spPr>
        <p:txBody>
          <a:bodyPr/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https://github.com/Azure/Azure-Functions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Azure </a:t>
            </a:r>
            <a:r>
              <a:rPr lang="en-US" sz="2400" dirty="0" err="1">
                <a:hlinkClick r:id="rId4"/>
              </a:rPr>
              <a:t>WebJobs</a:t>
            </a:r>
            <a:r>
              <a:rPr lang="en-US" sz="2400" dirty="0">
                <a:hlinkClick r:id="rId4"/>
              </a:rPr>
              <a:t> SDK script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Azure Functions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Azure </a:t>
            </a:r>
            <a:r>
              <a:rPr lang="en-US" sz="2400" dirty="0" err="1">
                <a:hlinkClick r:id="rId5"/>
              </a:rPr>
              <a:t>WebJobs</a:t>
            </a:r>
            <a:r>
              <a:rPr lang="en-US" sz="2400" dirty="0">
                <a:hlinkClick r:id="rId5"/>
              </a:rPr>
              <a:t> SDK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"core" of the Azure Functions runtime and many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Azure </a:t>
            </a:r>
            <a:r>
              <a:rPr lang="en-US" sz="2400" dirty="0" err="1">
                <a:hlinkClick r:id="rId6"/>
              </a:rPr>
              <a:t>WebJobs</a:t>
            </a:r>
            <a:r>
              <a:rPr lang="en-US" sz="2400" dirty="0">
                <a:hlinkClick r:id="rId6"/>
              </a:rPr>
              <a:t> SDK extensions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repositories of many bindings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Azure Functions CLI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command line tool for 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Azure Functions Portal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UX for the Functions development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Azure Functions templates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the templates which show up the Azure Functions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Azure Functions samples</a:t>
            </a:r>
            <a:r>
              <a:rPr lang="en-US" sz="2400" dirty="0"/>
              <a:t> - </a:t>
            </a:r>
            <a:r>
              <a:rPr lang="en-US" sz="2400" dirty="0">
                <a:solidFill>
                  <a:schemeClr val="tx1"/>
                </a:solidFill>
              </a:rPr>
              <a:t>repository for some samples on how the runtime works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557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5 Minutes for Q&amp;A</a:t>
            </a:r>
          </a:p>
        </p:txBody>
      </p:sp>
    </p:spTree>
    <p:extLst>
      <p:ext uri="{BB962C8B-B14F-4D97-AF65-F5344CB8AC3E}">
        <p14:creationId xmlns:p14="http://schemas.microsoft.com/office/powerpoint/2010/main" val="26115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A44AC1-49CA-4F97-B0B2-DAE55C4AF5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Final Thoughts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2A9CBF-EBB4-414C-B959-238E237FCA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Try Azure Functions!</a:t>
            </a:r>
          </a:p>
          <a:p>
            <a:r>
              <a:rPr lang="en-US" dirty="0"/>
              <a:t>Functions is robust, mature, and serves critical customer workloads</a:t>
            </a:r>
          </a:p>
          <a:p>
            <a:r>
              <a:rPr lang="en-US" dirty="0"/>
              <a:t>Engage with us on Twitter @</a:t>
            </a:r>
            <a:r>
              <a:rPr lang="en-US" dirty="0" err="1"/>
              <a:t>AzureFunctions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Tug of war demo: </a:t>
            </a:r>
          </a:p>
          <a:p>
            <a:pPr lvl="1"/>
            <a:r>
              <a:rPr lang="en-US" dirty="0"/>
              <a:t>https://github.com/joescars/TugOfWar-FunctionsDemo</a:t>
            </a:r>
          </a:p>
          <a:p>
            <a:r>
              <a:rPr lang="en-US" dirty="0"/>
              <a:t>Photo Mosaic</a:t>
            </a:r>
          </a:p>
          <a:p>
            <a:pPr lvl="1"/>
            <a:r>
              <a:rPr lang="en-US" dirty="0"/>
              <a:t>https://github.com/Azure-Samples/functions-dotnet-photo-mosaic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1672719-9118-4049-934D-E7614A8C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359" y="3572584"/>
            <a:ext cx="2258165" cy="19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75801A-25B9-4697-8B55-0123DA0B77A5}"/>
              </a:ext>
            </a:extLst>
          </p:cNvPr>
          <p:cNvGrpSpPr/>
          <p:nvPr/>
        </p:nvGrpSpPr>
        <p:grpSpPr>
          <a:xfrm>
            <a:off x="5180438" y="1231776"/>
            <a:ext cx="6823358" cy="4549024"/>
            <a:chOff x="5078313" y="565597"/>
            <a:chExt cx="6691123" cy="4460865"/>
          </a:xfrm>
        </p:grpSpPr>
        <p:sp>
          <p:nvSpPr>
            <p:cNvPr id="3" name="Title 4">
              <a:extLst>
                <a:ext uri="{FF2B5EF4-FFF2-40B4-BE49-F238E27FC236}">
                  <a16:creationId xmlns:a16="http://schemas.microsoft.com/office/drawing/2014/main" id="{1B6A49BA-E1BA-454F-ABDA-EC4683EA321B}"/>
                </a:ext>
              </a:extLst>
            </p:cNvPr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6262" tIns="91414" rIns="146262" bIns="91414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384">
                <a:defRPr/>
              </a:pPr>
              <a:r>
                <a:rPr sz="4398" spc="0">
                  <a:solidFill>
                    <a:schemeClr val="tx1"/>
                  </a:solidFill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CAE25906-F252-4AFD-9E0B-ADE9A4A9C9D2}"/>
                </a:ext>
              </a:extLst>
            </p:cNvPr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82828" tIns="146262" rIns="182828" bIns="146262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2448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Process events with </a:t>
              </a:r>
              <a:r>
                <a:rPr lang="en-US" sz="2448" err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Serverless</a:t>
              </a:r>
              <a:r>
                <a:rPr lang="en-US" sz="2448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code. 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CF322D7-EDB2-4BB5-AD24-0529167205AF}"/>
                </a:ext>
              </a:extLst>
            </p:cNvPr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18A932-12A1-433A-AF40-0A345626C2EA}"/>
                </a:ext>
              </a:extLst>
            </p:cNvPr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01A6943-A094-4AA7-82F5-0F761734A599}"/>
                </a:ext>
              </a:extLst>
            </p:cNvPr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82828" tIns="146262" rIns="182828" bIns="146262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Develop Functions in C#, Node.js, F#, and more </a:t>
              </a:r>
            </a:p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Easily manage event-driven tasks across services</a:t>
              </a:r>
            </a:p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defTabSz="932384">
                <a:lnSpc>
                  <a:spcPct val="100000"/>
                </a:lnSpc>
                <a:spcAft>
                  <a:spcPts val="1198"/>
                </a:spcAft>
                <a:defRPr/>
              </a:pPr>
              <a:r>
                <a:rPr lang="en-US" sz="1632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Easily integrate with other services</a:t>
              </a:r>
              <a:endParaRPr lang="en-US" sz="1632" dirty="0">
                <a:solidFill>
                  <a:schemeClr val="tx1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4BFBB-8B63-48DB-9A84-A66109072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" y="2419663"/>
            <a:ext cx="2081997" cy="198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93CBB-5277-421E-BFF7-30CAB7CF1F12}"/>
              </a:ext>
            </a:extLst>
          </p:cNvPr>
          <p:cNvSpPr txBox="1"/>
          <p:nvPr/>
        </p:nvSpPr>
        <p:spPr>
          <a:xfrm>
            <a:off x="168900" y="2209587"/>
            <a:ext cx="1904389" cy="555531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/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7EF70-70A0-413D-86C9-B1E5BA4F258B}"/>
              </a:ext>
            </a:extLst>
          </p:cNvPr>
          <p:cNvSpPr txBox="1"/>
          <p:nvPr/>
        </p:nvSpPr>
        <p:spPr>
          <a:xfrm>
            <a:off x="3501186" y="2081106"/>
            <a:ext cx="1904389" cy="560604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836" dirty="0"/>
              <a:t>Events +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7A1E8-A0B9-44F0-A241-A1484AB11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5" y="2506476"/>
            <a:ext cx="2144375" cy="18923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839546-9BDE-4727-AEC7-27C0344EB34E}"/>
              </a:ext>
            </a:extLst>
          </p:cNvPr>
          <p:cNvGrpSpPr/>
          <p:nvPr/>
        </p:nvGrpSpPr>
        <p:grpSpPr>
          <a:xfrm>
            <a:off x="1655455" y="1764264"/>
            <a:ext cx="2258165" cy="2708155"/>
            <a:chOff x="1702418" y="1744878"/>
            <a:chExt cx="2214402" cy="2655672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8A89675-757D-4ABE-BD97-211FD27B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6AFA02-669F-462A-B176-A032521EB03C}"/>
                </a:ext>
              </a:extLst>
            </p:cNvPr>
            <p:cNvSpPr txBox="1"/>
            <p:nvPr/>
          </p:nvSpPr>
          <p:spPr>
            <a:xfrm>
              <a:off x="1719111" y="1744878"/>
              <a:ext cx="2197709" cy="5447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836" dirty="0"/>
                <a:t>Azure Functions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18F5C9-B3BC-4B2C-82D3-411BAAD610B9}"/>
              </a:ext>
            </a:extLst>
          </p:cNvPr>
          <p:cNvGrpSpPr/>
          <p:nvPr/>
        </p:nvGrpSpPr>
        <p:grpSpPr>
          <a:xfrm>
            <a:off x="1639465" y="1924402"/>
            <a:ext cx="2511643" cy="2998371"/>
            <a:chOff x="1581558" y="1838495"/>
            <a:chExt cx="2462969" cy="2940263"/>
          </a:xfrm>
        </p:grpSpPr>
        <p:sp>
          <p:nvSpPr>
            <p:cNvPr id="17" name="Explosion 1 5">
              <a:extLst>
                <a:ext uri="{FF2B5EF4-FFF2-40B4-BE49-F238E27FC236}">
                  <a16:creationId xmlns:a16="http://schemas.microsoft.com/office/drawing/2014/main" id="{B5595599-3995-429F-BBCE-62EBAB11971C}"/>
                </a:ext>
              </a:extLst>
            </p:cNvPr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F0E916-B180-427B-B8F0-55468ADF2B1D}"/>
                </a:ext>
              </a:extLst>
            </p:cNvPr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3247" tIns="46623" rIns="93247" bIns="46623" numCol="1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5506" b="1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latin typeface="Comic Sans MS" panose="030F0702030302020204" pitchFamily="66" charset="0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5331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us 17">
            <a:extLst>
              <a:ext uri="{FF2B5EF4-FFF2-40B4-BE49-F238E27FC236}">
                <a16:creationId xmlns:a16="http://schemas.microsoft.com/office/drawing/2014/main" id="{F3582905-20B6-474B-A5F3-8CC5AFE9930D}"/>
              </a:ext>
            </a:extLst>
          </p:cNvPr>
          <p:cNvSpPr/>
          <p:nvPr/>
        </p:nvSpPr>
        <p:spPr bwMode="auto">
          <a:xfrm>
            <a:off x="2881094" y="3227868"/>
            <a:ext cx="503193" cy="437220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F29E085-1251-43C2-866B-511309FE13CA}"/>
              </a:ext>
            </a:extLst>
          </p:cNvPr>
          <p:cNvSpPr txBox="1">
            <a:spLocks/>
          </p:cNvSpPr>
          <p:nvPr/>
        </p:nvSpPr>
        <p:spPr>
          <a:xfrm>
            <a:off x="794470" y="12076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Language Support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3F51CE0D-6B77-41B2-8955-BE3DC77559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768503"/>
              </p:ext>
            </p:extLst>
          </p:nvPr>
        </p:nvGraphicFramePr>
        <p:xfrm>
          <a:off x="1371219" y="2409825"/>
          <a:ext cx="8994843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281">
                  <a:extLst>
                    <a:ext uri="{9D8B030D-6E8A-4147-A177-3AD203B41FA5}">
                      <a16:colId xmlns:a16="http://schemas.microsoft.com/office/drawing/2014/main" val="1823621728"/>
                    </a:ext>
                  </a:extLst>
                </a:gridCol>
                <a:gridCol w="2998281">
                  <a:extLst>
                    <a:ext uri="{9D8B030D-6E8A-4147-A177-3AD203B41FA5}">
                      <a16:colId xmlns:a16="http://schemas.microsoft.com/office/drawing/2014/main" val="3070132553"/>
                    </a:ext>
                  </a:extLst>
                </a:gridCol>
                <a:gridCol w="2998281">
                  <a:extLst>
                    <a:ext uri="{9D8B030D-6E8A-4147-A177-3AD203B41FA5}">
                      <a16:colId xmlns:a16="http://schemas.microsoft.com/office/drawing/2014/main" val="2249039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98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 Script and Class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4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Node, 6.5.0 and 8.4.0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9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F# Script and Class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36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Maven, Jenkins, Eclipse, VS Code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9984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3121567-D9E9-41CB-8347-C5884198187A}"/>
              </a:ext>
            </a:extLst>
          </p:cNvPr>
          <p:cNvSpPr txBox="1"/>
          <p:nvPr/>
        </p:nvSpPr>
        <p:spPr>
          <a:xfrm>
            <a:off x="1554848" y="5326042"/>
            <a:ext cx="8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/>
              <a:t>Additional Experimental Languages:	Python, Bash, </a:t>
            </a:r>
            <a:r>
              <a:rPr lang="en-US" err="1"/>
              <a:t>Powershell</a:t>
            </a:r>
            <a:r>
              <a:rPr lang="en-US"/>
              <a:t>, Batch, PHP, TypeScript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1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41511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sz="7200" dirty="0"/>
              <a:t>Customer Success Stories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668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5481" y="1324983"/>
            <a:ext cx="5485622" cy="3436451"/>
          </a:xfrm>
        </p:spPr>
        <p:txBody>
          <a:bodyPr/>
          <a:lstStyle/>
          <a:p>
            <a:r>
              <a:rPr lang="en-US"/>
              <a:t>Transformed its popular IMAGE WORKS service through Azure serverless technologies.  </a:t>
            </a:r>
          </a:p>
          <a:p>
            <a:endParaRPr lang="en-US"/>
          </a:p>
          <a:p>
            <a:r>
              <a:rPr lang="en-US"/>
              <a:t>Benefits:</a:t>
            </a:r>
          </a:p>
          <a:p>
            <a:pPr marL="342834" indent="-342834">
              <a:buFontTx/>
              <a:buChar char="-"/>
            </a:pPr>
            <a:r>
              <a:rPr lang="en-US"/>
              <a:t>Latency reduced by 95%</a:t>
            </a:r>
          </a:p>
          <a:p>
            <a:pPr marL="342834" indent="-342834">
              <a:buFontTx/>
              <a:buChar char="-"/>
            </a:pPr>
            <a:r>
              <a:rPr lang="en-US"/>
              <a:t>Development time reduced by 75%</a:t>
            </a:r>
          </a:p>
          <a:p>
            <a:pPr marL="342834" indent="-342834">
              <a:buFontTx/>
              <a:buChar char="-"/>
            </a:pPr>
            <a:r>
              <a:rPr lang="en-US"/>
              <a:t>Higher reliability</a:t>
            </a:r>
          </a:p>
          <a:p>
            <a:pPr marL="342834" indent="-342834">
              <a:buFontTx/>
              <a:buChar char="-"/>
            </a:pPr>
            <a:r>
              <a:rPr lang="en-US"/>
              <a:t>Ability to add new features and releases faster and more frequently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18237" y="830641"/>
            <a:ext cx="5942757" cy="4036442"/>
          </a:xfrm>
          <a:solidFill>
            <a:srgbClr val="D83B01"/>
          </a:solidFill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“We were able to move development along smoothly and cost-effectively, even when unexpected issues arose, by taking advantage of Azure capabilities”</a:t>
            </a:r>
          </a:p>
          <a:p>
            <a:pPr algn="l"/>
            <a:endParaRPr lang="en-US" dirty="0"/>
          </a:p>
          <a:p>
            <a:pPr algn="l"/>
            <a:r>
              <a:rPr lang="en-US" sz="2000" dirty="0">
                <a:latin typeface="+mn-lt"/>
              </a:rPr>
              <a:t>	</a:t>
            </a: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dirty="0">
                <a:latin typeface="+mn-lt"/>
              </a:rPr>
              <a:t>	</a:t>
            </a:r>
            <a:r>
              <a:rPr lang="en-US" sz="2000" dirty="0" err="1">
                <a:latin typeface="+mn-lt"/>
              </a:rPr>
              <a:t>JYuki</a:t>
            </a:r>
            <a:r>
              <a:rPr lang="en-US" sz="2000" dirty="0">
                <a:latin typeface="+mn-lt"/>
              </a:rPr>
              <a:t> Chiba</a:t>
            </a:r>
          </a:p>
          <a:p>
            <a:pPr algn="l"/>
            <a:r>
              <a:rPr lang="en-US" sz="2000" dirty="0">
                <a:latin typeface="+mn-lt"/>
              </a:rPr>
              <a:t>	Design Leader, </a:t>
            </a:r>
          </a:p>
          <a:p>
            <a:pPr algn="l"/>
            <a:r>
              <a:rPr lang="en-US" sz="2000" dirty="0">
                <a:latin typeface="+mn-lt"/>
              </a:rPr>
              <a:t>	Advanced Solutions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C0C470-B6FB-4BAC-9262-54D8AD90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2" y="297317"/>
            <a:ext cx="3193060" cy="7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53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059352" y="3873409"/>
            <a:ext cx="1032761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4633" y="3873409"/>
            <a:ext cx="939598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2346" y="3873409"/>
            <a:ext cx="2134383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latin typeface="Segoe UI"/>
              </a:rPr>
              <a:t>On-Premises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evolution of application platforms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678" y="3676518"/>
            <a:ext cx="11989321" cy="0"/>
          </a:xfrm>
          <a:prstGeom prst="straightConnector1">
            <a:avLst/>
          </a:prstGeom>
          <a:ln w="25400">
            <a:solidFill>
              <a:schemeClr val="tx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763010" y="3588622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81275" y="3588622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265362" y="3588622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947799" y="3588622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61823" y="2385261"/>
            <a:ext cx="958054" cy="1022377"/>
            <a:chOff x="2084593" y="2157479"/>
            <a:chExt cx="958326" cy="1022668"/>
          </a:xfrm>
        </p:grpSpPr>
        <p:grpSp>
          <p:nvGrpSpPr>
            <p:cNvPr id="33" name="Group 4"/>
            <p:cNvGrpSpPr>
              <a:grpSpLocks noChangeAspect="1"/>
            </p:cNvGrpSpPr>
            <p:nvPr/>
          </p:nvGrpSpPr>
          <p:grpSpPr bwMode="auto">
            <a:xfrm>
              <a:off x="2084593" y="2157479"/>
              <a:ext cx="475727" cy="1022668"/>
              <a:chOff x="7" y="12"/>
              <a:chExt cx="167" cy="359"/>
            </a:xfrm>
          </p:grpSpPr>
          <p:sp>
            <p:nvSpPr>
              <p:cNvPr id="35" name="Rectangle 5"/>
              <p:cNvSpPr>
                <a:spLocks noChangeArrowheads="1"/>
              </p:cNvSpPr>
              <p:nvPr/>
            </p:nvSpPr>
            <p:spPr bwMode="auto">
              <a:xfrm>
                <a:off x="7" y="45"/>
                <a:ext cx="167" cy="32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69" y="312"/>
                <a:ext cx="43" cy="59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2" y="232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14" y="232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42" y="164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114" y="164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2" y="98"/>
                <a:ext cx="25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114" y="98"/>
                <a:ext cx="26" cy="24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31" y="12"/>
                <a:ext cx="47" cy="33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561534" y="2758439"/>
              <a:ext cx="475727" cy="421466"/>
              <a:chOff x="2779974" y="2727959"/>
              <a:chExt cx="475727" cy="421466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2779974" y="2727959"/>
                <a:ext cx="475727" cy="421465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3058191" y="2981354"/>
                <a:ext cx="122493" cy="168071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2879677" y="2829662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84781" y="2829662"/>
                <a:ext cx="74065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2879677" y="3004253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55" name="Isosceles Triangle 54"/>
            <p:cNvSpPr/>
            <p:nvPr/>
          </p:nvSpPr>
          <p:spPr bwMode="auto">
            <a:xfrm>
              <a:off x="2560320" y="2537142"/>
              <a:ext cx="482599" cy="221297"/>
            </a:xfrm>
            <a:prstGeom prst="triangle">
              <a:avLst>
                <a:gd name="adj" fmla="val 0"/>
              </a:avLst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err="1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8" name="Group 16"/>
          <p:cNvGrpSpPr>
            <a:grpSpLocks noChangeAspect="1"/>
          </p:cNvGrpSpPr>
          <p:nvPr/>
        </p:nvGrpSpPr>
        <p:grpSpPr bwMode="auto">
          <a:xfrm>
            <a:off x="7964326" y="2516786"/>
            <a:ext cx="770171" cy="890853"/>
            <a:chOff x="13" y="7"/>
            <a:chExt cx="351" cy="406"/>
          </a:xfrm>
        </p:grpSpPr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212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212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288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13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3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89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106" y="364"/>
              <a:ext cx="163" cy="49"/>
            </a:xfrm>
            <a:custGeom>
              <a:avLst/>
              <a:gdLst>
                <a:gd name="T0" fmla="*/ 163 w 163"/>
                <a:gd name="T1" fmla="*/ 2 h 49"/>
                <a:gd name="T2" fmla="*/ 83 w 163"/>
                <a:gd name="T3" fmla="*/ 49 h 49"/>
                <a:gd name="T4" fmla="*/ 0 w 163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49">
                  <a:moveTo>
                    <a:pt x="163" y="2"/>
                  </a:moveTo>
                  <a:lnTo>
                    <a:pt x="83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113" y="7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3 h 176"/>
                <a:gd name="T8" fmla="*/ 76 w 152"/>
                <a:gd name="T9" fmla="*/ 176 h 176"/>
                <a:gd name="T10" fmla="*/ 0 w 152"/>
                <a:gd name="T11" fmla="*/ 133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3"/>
                  </a:lnTo>
                  <a:lnTo>
                    <a:pt x="76" y="176"/>
                  </a:lnTo>
                  <a:lnTo>
                    <a:pt x="0" y="133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113" y="52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189" y="96"/>
              <a:ext cx="0" cy="8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265" y="92"/>
              <a:ext cx="82" cy="141"/>
            </a:xfrm>
            <a:custGeom>
              <a:avLst/>
              <a:gdLst>
                <a:gd name="T0" fmla="*/ 0 w 82"/>
                <a:gd name="T1" fmla="*/ 0 h 141"/>
                <a:gd name="T2" fmla="*/ 82 w 82"/>
                <a:gd name="T3" fmla="*/ 46 h 141"/>
                <a:gd name="T4" fmla="*/ 82 w 82"/>
                <a:gd name="T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141">
                  <a:moveTo>
                    <a:pt x="0" y="0"/>
                  </a:moveTo>
                  <a:lnTo>
                    <a:pt x="82" y="46"/>
                  </a:lnTo>
                  <a:lnTo>
                    <a:pt x="82" y="141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30" y="92"/>
              <a:ext cx="83" cy="141"/>
            </a:xfrm>
            <a:custGeom>
              <a:avLst/>
              <a:gdLst>
                <a:gd name="T0" fmla="*/ 0 w 83"/>
                <a:gd name="T1" fmla="*/ 141 h 141"/>
                <a:gd name="T2" fmla="*/ 0 w 83"/>
                <a:gd name="T3" fmla="*/ 46 h 141"/>
                <a:gd name="T4" fmla="*/ 83 w 83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41">
                  <a:moveTo>
                    <a:pt x="0" y="141"/>
                  </a:moveTo>
                  <a:lnTo>
                    <a:pt x="0" y="46"/>
                  </a:lnTo>
                  <a:lnTo>
                    <a:pt x="83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3" name="Group 31"/>
          <p:cNvGrpSpPr>
            <a:grpSpLocks noChangeAspect="1"/>
          </p:cNvGrpSpPr>
          <p:nvPr/>
        </p:nvGrpSpPr>
        <p:grpSpPr bwMode="auto">
          <a:xfrm>
            <a:off x="5075561" y="2684061"/>
            <a:ext cx="692256" cy="723578"/>
            <a:chOff x="12" y="7"/>
            <a:chExt cx="221" cy="231"/>
          </a:xfrm>
        </p:grpSpPr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12" y="7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 flipH="1">
              <a:off x="191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 flipH="1">
              <a:off x="157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 flipH="1">
              <a:off x="54" y="37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12" y="93"/>
              <a:ext cx="221" cy="59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0" name="Line 37"/>
            <p:cNvSpPr>
              <a:spLocks noChangeShapeType="1"/>
            </p:cNvSpPr>
            <p:nvPr/>
          </p:nvSpPr>
          <p:spPr bwMode="auto">
            <a:xfrm flipH="1">
              <a:off x="191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1" name="Line 38"/>
            <p:cNvSpPr>
              <a:spLocks noChangeShapeType="1"/>
            </p:cNvSpPr>
            <p:nvPr/>
          </p:nvSpPr>
          <p:spPr bwMode="auto">
            <a:xfrm flipH="1">
              <a:off x="157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2" name="Line 39"/>
            <p:cNvSpPr>
              <a:spLocks noChangeShapeType="1"/>
            </p:cNvSpPr>
            <p:nvPr/>
          </p:nvSpPr>
          <p:spPr bwMode="auto">
            <a:xfrm flipH="1">
              <a:off x="54" y="123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3" name="Rectangle 40"/>
            <p:cNvSpPr>
              <a:spLocks noChangeArrowheads="1"/>
            </p:cNvSpPr>
            <p:nvPr/>
          </p:nvSpPr>
          <p:spPr bwMode="auto">
            <a:xfrm>
              <a:off x="12" y="178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 flipH="1">
              <a:off x="191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5" name="Line 42"/>
            <p:cNvSpPr>
              <a:spLocks noChangeShapeType="1"/>
            </p:cNvSpPr>
            <p:nvPr/>
          </p:nvSpPr>
          <p:spPr bwMode="auto">
            <a:xfrm flipH="1">
              <a:off x="157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6" name="Line 43"/>
            <p:cNvSpPr>
              <a:spLocks noChangeShapeType="1"/>
            </p:cNvSpPr>
            <p:nvPr/>
          </p:nvSpPr>
          <p:spPr bwMode="auto">
            <a:xfrm flipH="1">
              <a:off x="54" y="208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7" name="Line 44"/>
            <p:cNvSpPr>
              <a:spLocks noChangeShapeType="1"/>
            </p:cNvSpPr>
            <p:nvPr/>
          </p:nvSpPr>
          <p:spPr bwMode="auto">
            <a:xfrm flipV="1">
              <a:off x="165" y="127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8" name="Line 45"/>
            <p:cNvSpPr>
              <a:spLocks noChangeShapeType="1"/>
            </p:cNvSpPr>
            <p:nvPr/>
          </p:nvSpPr>
          <p:spPr bwMode="auto">
            <a:xfrm flipV="1">
              <a:off x="165" y="42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9" name="Line 46"/>
            <p:cNvSpPr>
              <a:spLocks noChangeShapeType="1"/>
            </p:cNvSpPr>
            <p:nvPr/>
          </p:nvSpPr>
          <p:spPr bwMode="auto">
            <a:xfrm flipV="1">
              <a:off x="165" y="212"/>
              <a:ext cx="0" cy="2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94" name="Right Brace 93"/>
          <p:cNvSpPr/>
          <p:nvPr/>
        </p:nvSpPr>
        <p:spPr>
          <a:xfrm rot="5400000">
            <a:off x="8242914" y="1324711"/>
            <a:ext cx="335361" cy="7127135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99" name="Freeform 50"/>
          <p:cNvSpPr>
            <a:spLocks/>
          </p:cNvSpPr>
          <p:nvPr/>
        </p:nvSpPr>
        <p:spPr bwMode="auto">
          <a:xfrm>
            <a:off x="7935628" y="5373226"/>
            <a:ext cx="874195" cy="586225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00" name="Freeform 50"/>
          <p:cNvSpPr>
            <a:spLocks/>
          </p:cNvSpPr>
          <p:nvPr/>
        </p:nvSpPr>
        <p:spPr bwMode="auto">
          <a:xfrm flipH="1">
            <a:off x="8335338" y="5547090"/>
            <a:ext cx="614249" cy="411909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0668613" y="2516185"/>
            <a:ext cx="668939" cy="883260"/>
            <a:chOff x="10669874" y="2515906"/>
            <a:chExt cx="669129" cy="883510"/>
          </a:xfrm>
        </p:grpSpPr>
        <p:sp>
          <p:nvSpPr>
            <p:cNvPr id="105" name="Freeform 54"/>
            <p:cNvSpPr>
              <a:spLocks noEditPoints="1"/>
            </p:cNvSpPr>
            <p:nvPr/>
          </p:nvSpPr>
          <p:spPr bwMode="auto">
            <a:xfrm>
              <a:off x="10669874" y="2515906"/>
              <a:ext cx="669129" cy="883510"/>
            </a:xfrm>
            <a:custGeom>
              <a:avLst/>
              <a:gdLst>
                <a:gd name="T0" fmla="*/ 206 w 206"/>
                <a:gd name="T1" fmla="*/ 68 h 272"/>
                <a:gd name="T2" fmla="*/ 137 w 206"/>
                <a:gd name="T3" fmla="*/ 0 h 272"/>
                <a:gd name="T4" fmla="*/ 0 w 206"/>
                <a:gd name="T5" fmla="*/ 0 h 272"/>
                <a:gd name="T6" fmla="*/ 0 w 206"/>
                <a:gd name="T7" fmla="*/ 272 h 272"/>
                <a:gd name="T8" fmla="*/ 206 w 206"/>
                <a:gd name="T9" fmla="*/ 272 h 272"/>
                <a:gd name="T10" fmla="*/ 206 w 206"/>
                <a:gd name="T11" fmla="*/ 68 h 272"/>
                <a:gd name="T12" fmla="*/ 137 w 206"/>
                <a:gd name="T13" fmla="*/ 23 h 272"/>
                <a:gd name="T14" fmla="*/ 182 w 206"/>
                <a:gd name="T15" fmla="*/ 68 h 272"/>
                <a:gd name="T16" fmla="*/ 137 w 206"/>
                <a:gd name="T17" fmla="*/ 68 h 272"/>
                <a:gd name="T18" fmla="*/ 137 w 206"/>
                <a:gd name="T19" fmla="*/ 23 h 272"/>
                <a:gd name="T20" fmla="*/ 17 w 206"/>
                <a:gd name="T21" fmla="*/ 255 h 272"/>
                <a:gd name="T22" fmla="*/ 17 w 206"/>
                <a:gd name="T23" fmla="*/ 17 h 272"/>
                <a:gd name="T24" fmla="*/ 120 w 206"/>
                <a:gd name="T25" fmla="*/ 17 h 272"/>
                <a:gd name="T26" fmla="*/ 120 w 206"/>
                <a:gd name="T27" fmla="*/ 85 h 272"/>
                <a:gd name="T28" fmla="*/ 189 w 206"/>
                <a:gd name="T29" fmla="*/ 85 h 272"/>
                <a:gd name="T30" fmla="*/ 189 w 206"/>
                <a:gd name="T31" fmla="*/ 255 h 272"/>
                <a:gd name="T32" fmla="*/ 17 w 206"/>
                <a:gd name="T33" fmla="*/ 25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272">
                  <a:moveTo>
                    <a:pt x="206" y="68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206" y="272"/>
                  </a:lnTo>
                  <a:lnTo>
                    <a:pt x="206" y="68"/>
                  </a:lnTo>
                  <a:close/>
                  <a:moveTo>
                    <a:pt x="137" y="23"/>
                  </a:moveTo>
                  <a:lnTo>
                    <a:pt x="182" y="68"/>
                  </a:lnTo>
                  <a:lnTo>
                    <a:pt x="137" y="68"/>
                  </a:lnTo>
                  <a:lnTo>
                    <a:pt x="137" y="23"/>
                  </a:lnTo>
                  <a:close/>
                  <a:moveTo>
                    <a:pt x="17" y="255"/>
                  </a:moveTo>
                  <a:lnTo>
                    <a:pt x="17" y="17"/>
                  </a:lnTo>
                  <a:lnTo>
                    <a:pt x="120" y="17"/>
                  </a:lnTo>
                  <a:lnTo>
                    <a:pt x="120" y="85"/>
                  </a:lnTo>
                  <a:lnTo>
                    <a:pt x="189" y="85"/>
                  </a:lnTo>
                  <a:lnTo>
                    <a:pt x="189" y="255"/>
                  </a:lnTo>
                  <a:lnTo>
                    <a:pt x="17" y="255"/>
                  </a:lnTo>
                  <a:close/>
                </a:path>
              </a:pathLst>
            </a:custGeom>
            <a:solidFill>
              <a:srgbClr val="737373"/>
            </a:solidFill>
            <a:ln w="28575">
              <a:solidFill>
                <a:schemeClr val="bg1"/>
              </a:solidFill>
              <a:miter lim="800000"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902006" y="2829852"/>
              <a:ext cx="207305" cy="365835"/>
              <a:chOff x="10949140" y="2845563"/>
              <a:chExt cx="207305" cy="365835"/>
            </a:xfrm>
          </p:grpSpPr>
          <p:sp>
            <p:nvSpPr>
              <p:cNvPr id="106" name="Right Brace 105"/>
              <p:cNvSpPr/>
              <p:nvPr/>
            </p:nvSpPr>
            <p:spPr>
              <a:xfrm>
                <a:off x="11094253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8" name="Right Brace 107"/>
              <p:cNvSpPr/>
              <p:nvPr/>
            </p:nvSpPr>
            <p:spPr>
              <a:xfrm flipH="1">
                <a:off x="10949140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10287443" y="3817642"/>
            <a:ext cx="3147716" cy="633914"/>
          </a:xfrm>
          <a:prstGeom prst="rect">
            <a:avLst/>
          </a:prstGeom>
          <a:noFill/>
        </p:spPr>
        <p:txBody>
          <a:bodyPr wrap="square" lIns="182802" tIns="146241" rIns="182802" bIns="146241" rtlCol="0" anchor="t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97" kern="0" err="1">
                <a:latin typeface="Segoe UI"/>
                <a:cs typeface="Segoe UI"/>
              </a:rPr>
              <a:t>Serverless</a:t>
            </a:r>
            <a:endParaRPr lang="en-US" sz="2400" kern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408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8" grpId="0"/>
      <p:bldP spid="28" grpId="1"/>
      <p:bldP spid="27" grpId="0"/>
      <p:bldP spid="27" grpId="1"/>
      <p:bldP spid="12" grpId="0" animBg="1"/>
      <p:bldP spid="20" grpId="0" animBg="1"/>
      <p:bldP spid="21" grpId="0" animBg="1"/>
      <p:bldP spid="22" grpId="0" animBg="1"/>
      <p:bldP spid="94" grpId="0" animBg="1"/>
      <p:bldP spid="99" grpId="0" animBg="1"/>
      <p:bldP spid="99" grpId="1" animBg="1"/>
      <p:bldP spid="100" grpId="0" animBg="1"/>
      <p:bldP spid="100" grpId="1" animBg="1"/>
      <p:bldP spid="72" grpId="0"/>
      <p:bldP spid="7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12A49869-273D-4E8C-9ED3-9DF662CEA778}"/>
              </a:ext>
            </a:extLst>
          </p:cNvPr>
          <p:cNvSpPr/>
          <p:nvPr/>
        </p:nvSpPr>
        <p:spPr bwMode="auto">
          <a:xfrm>
            <a:off x="5423511" y="2349833"/>
            <a:ext cx="1718746" cy="1718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3388" y="4131047"/>
            <a:ext cx="2718991" cy="979156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064" y="4131048"/>
            <a:ext cx="2503901" cy="640187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5509" y="4131047"/>
            <a:ext cx="2631196" cy="979156"/>
          </a:xfrm>
          <a:prstGeom prst="rect">
            <a:avLst/>
          </a:prstGeom>
          <a:noFill/>
        </p:spPr>
        <p:txBody>
          <a:bodyPr wrap="square" lIns="93221" tIns="149154" rIns="186441" bIns="149154" rtlCol="0">
            <a:spAutoFit/>
          </a:bodyPr>
          <a:lstStyle/>
          <a:p>
            <a:pPr algn="ctr" defTabSz="12427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4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8981639" y="2349833"/>
            <a:ext cx="1718746" cy="1718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899703" y="2925443"/>
            <a:ext cx="712133" cy="613805"/>
            <a:chOff x="6093204" y="2914441"/>
            <a:chExt cx="379412" cy="327025"/>
          </a:xfrm>
          <a:solidFill>
            <a:schemeClr val="accent1"/>
          </a:solidFill>
        </p:grpSpPr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6093204" y="2914441"/>
              <a:ext cx="379412" cy="327025"/>
            </a:xfrm>
            <a:custGeom>
              <a:avLst/>
              <a:gdLst>
                <a:gd name="T0" fmla="*/ 222 w 239"/>
                <a:gd name="T1" fmla="*/ 189 h 206"/>
                <a:gd name="T2" fmla="*/ 145 w 239"/>
                <a:gd name="T3" fmla="*/ 189 h 206"/>
                <a:gd name="T4" fmla="*/ 145 w 239"/>
                <a:gd name="T5" fmla="*/ 94 h 206"/>
                <a:gd name="T6" fmla="*/ 17 w 239"/>
                <a:gd name="T7" fmla="*/ 94 h 206"/>
                <a:gd name="T8" fmla="*/ 17 w 239"/>
                <a:gd name="T9" fmla="*/ 17 h 206"/>
                <a:gd name="T10" fmla="*/ 162 w 239"/>
                <a:gd name="T11" fmla="*/ 17 h 206"/>
                <a:gd name="T12" fmla="*/ 162 w 239"/>
                <a:gd name="T13" fmla="*/ 0 h 206"/>
                <a:gd name="T14" fmla="*/ 0 w 239"/>
                <a:gd name="T15" fmla="*/ 0 h 206"/>
                <a:gd name="T16" fmla="*/ 0 w 239"/>
                <a:gd name="T17" fmla="*/ 206 h 206"/>
                <a:gd name="T18" fmla="*/ 239 w 239"/>
                <a:gd name="T19" fmla="*/ 206 h 206"/>
                <a:gd name="T20" fmla="*/ 239 w 239"/>
                <a:gd name="T21" fmla="*/ 77 h 206"/>
                <a:gd name="T22" fmla="*/ 222 w 239"/>
                <a:gd name="T23" fmla="*/ 77 h 206"/>
                <a:gd name="T24" fmla="*/ 222 w 239"/>
                <a:gd name="T25" fmla="*/ 189 h 206"/>
                <a:gd name="T26" fmla="*/ 17 w 239"/>
                <a:gd name="T27" fmla="*/ 112 h 206"/>
                <a:gd name="T28" fmla="*/ 128 w 239"/>
                <a:gd name="T29" fmla="*/ 112 h 206"/>
                <a:gd name="T30" fmla="*/ 128 w 239"/>
                <a:gd name="T31" fmla="*/ 189 h 206"/>
                <a:gd name="T32" fmla="*/ 17 w 239"/>
                <a:gd name="T33" fmla="*/ 189 h 206"/>
                <a:gd name="T34" fmla="*/ 17 w 239"/>
                <a:gd name="T35" fmla="*/ 1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06">
                  <a:moveTo>
                    <a:pt x="222" y="189"/>
                  </a:moveTo>
                  <a:lnTo>
                    <a:pt x="145" y="189"/>
                  </a:lnTo>
                  <a:lnTo>
                    <a:pt x="145" y="94"/>
                  </a:lnTo>
                  <a:lnTo>
                    <a:pt x="17" y="94"/>
                  </a:lnTo>
                  <a:lnTo>
                    <a:pt x="17" y="17"/>
                  </a:lnTo>
                  <a:lnTo>
                    <a:pt x="162" y="17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239" y="206"/>
                  </a:lnTo>
                  <a:lnTo>
                    <a:pt x="239" y="77"/>
                  </a:lnTo>
                  <a:lnTo>
                    <a:pt x="222" y="77"/>
                  </a:lnTo>
                  <a:lnTo>
                    <a:pt x="222" y="189"/>
                  </a:lnTo>
                  <a:close/>
                  <a:moveTo>
                    <a:pt x="17" y="112"/>
                  </a:moveTo>
                  <a:lnTo>
                    <a:pt x="128" y="112"/>
                  </a:lnTo>
                  <a:lnTo>
                    <a:pt x="128" y="189"/>
                  </a:lnTo>
                  <a:lnTo>
                    <a:pt x="17" y="189"/>
                  </a:lnTo>
                  <a:lnTo>
                    <a:pt x="17" y="112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6326566" y="2914441"/>
              <a:ext cx="146050" cy="146050"/>
            </a:xfrm>
            <a:custGeom>
              <a:avLst/>
              <a:gdLst>
                <a:gd name="T0" fmla="*/ 32 w 92"/>
                <a:gd name="T1" fmla="*/ 17 h 92"/>
                <a:gd name="T2" fmla="*/ 62 w 92"/>
                <a:gd name="T3" fmla="*/ 17 h 92"/>
                <a:gd name="T4" fmla="*/ 0 w 92"/>
                <a:gd name="T5" fmla="*/ 79 h 92"/>
                <a:gd name="T6" fmla="*/ 13 w 92"/>
                <a:gd name="T7" fmla="*/ 92 h 92"/>
                <a:gd name="T8" fmla="*/ 75 w 92"/>
                <a:gd name="T9" fmla="*/ 30 h 92"/>
                <a:gd name="T10" fmla="*/ 75 w 92"/>
                <a:gd name="T11" fmla="*/ 60 h 92"/>
                <a:gd name="T12" fmla="*/ 92 w 92"/>
                <a:gd name="T13" fmla="*/ 60 h 92"/>
                <a:gd name="T14" fmla="*/ 92 w 92"/>
                <a:gd name="T15" fmla="*/ 0 h 92"/>
                <a:gd name="T16" fmla="*/ 32 w 92"/>
                <a:gd name="T17" fmla="*/ 0 h 92"/>
                <a:gd name="T18" fmla="*/ 32 w 92"/>
                <a:gd name="T1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32" y="17"/>
                  </a:moveTo>
                  <a:lnTo>
                    <a:pt x="62" y="17"/>
                  </a:lnTo>
                  <a:lnTo>
                    <a:pt x="0" y="79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60"/>
                  </a:lnTo>
                  <a:lnTo>
                    <a:pt x="92" y="60"/>
                  </a:lnTo>
                  <a:lnTo>
                    <a:pt x="92" y="0"/>
                  </a:lnTo>
                  <a:lnTo>
                    <a:pt x="32" y="0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15875">
              <a:noFill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90" name="Oval 189"/>
          <p:cNvSpPr/>
          <p:nvPr/>
        </p:nvSpPr>
        <p:spPr bwMode="auto">
          <a:xfrm>
            <a:off x="1801733" y="2349833"/>
            <a:ext cx="1718746" cy="1718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9" name="Group 4"/>
          <p:cNvGrpSpPr>
            <a:grpSpLocks noChangeAspect="1"/>
          </p:cNvGrpSpPr>
          <p:nvPr/>
        </p:nvGrpSpPr>
        <p:grpSpPr bwMode="auto">
          <a:xfrm>
            <a:off x="2341995" y="2748603"/>
            <a:ext cx="562162" cy="901799"/>
            <a:chOff x="6" y="12"/>
            <a:chExt cx="192" cy="308"/>
          </a:xfrm>
          <a:solidFill>
            <a:schemeClr val="bg1"/>
          </a:solidFill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Freeform 9"/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Freeform 10"/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Oval 215"/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541728" y="2722895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2721811" y="2718776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798772" y="2716394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Rectangle 220"/>
          <p:cNvSpPr/>
          <p:nvPr/>
        </p:nvSpPr>
        <p:spPr bwMode="auto">
          <a:xfrm>
            <a:off x="2867394" y="2720046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2792499" y="2793316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2718712" y="2781415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2794880" y="2859863"/>
            <a:ext cx="57223" cy="7240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5" name="Rectangle 224"/>
          <p:cNvSpPr/>
          <p:nvPr/>
        </p:nvSpPr>
        <p:spPr bwMode="auto">
          <a:xfrm>
            <a:off x="2629766" y="2715832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Rectangle 226"/>
          <p:cNvSpPr/>
          <p:nvPr/>
        </p:nvSpPr>
        <p:spPr bwMode="auto">
          <a:xfrm>
            <a:off x="2879699" y="2792561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Rectangle 227"/>
          <p:cNvSpPr/>
          <p:nvPr/>
        </p:nvSpPr>
        <p:spPr bwMode="auto">
          <a:xfrm>
            <a:off x="2878907" y="2871111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Rectangle 228"/>
          <p:cNvSpPr/>
          <p:nvPr/>
        </p:nvSpPr>
        <p:spPr bwMode="auto">
          <a:xfrm>
            <a:off x="2874932" y="2956236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Rectangle 229"/>
          <p:cNvSpPr/>
          <p:nvPr/>
        </p:nvSpPr>
        <p:spPr bwMode="auto">
          <a:xfrm>
            <a:off x="2874932" y="3049173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2717435" y="2882240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Rectangle 231"/>
          <p:cNvSpPr/>
          <p:nvPr/>
        </p:nvSpPr>
        <p:spPr bwMode="auto">
          <a:xfrm>
            <a:off x="2755356" y="2981559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2797575" y="3016522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Rectangle 233"/>
          <p:cNvSpPr/>
          <p:nvPr/>
        </p:nvSpPr>
        <p:spPr bwMode="auto">
          <a:xfrm>
            <a:off x="2680206" y="2980574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2629765" y="2775898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Rectangle 235"/>
          <p:cNvSpPr/>
          <p:nvPr/>
        </p:nvSpPr>
        <p:spPr bwMode="auto">
          <a:xfrm>
            <a:off x="2635179" y="2889809"/>
            <a:ext cx="57223" cy="57223"/>
          </a:xfrm>
          <a:prstGeom prst="rect">
            <a:avLst/>
          </a:prstGeom>
          <a:solidFill>
            <a:schemeClr val="bg1"/>
          </a:solidFill>
          <a:ln w="269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/>
            <a:endParaRPr lang="en-US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8AA7DD7-24EE-466B-B61F-8872FE35DD8F}"/>
              </a:ext>
            </a:extLst>
          </p:cNvPr>
          <p:cNvSpPr/>
          <p:nvPr/>
        </p:nvSpPr>
        <p:spPr bwMode="auto">
          <a:xfrm rot="19038873" flipH="1">
            <a:off x="9591051" y="2699389"/>
            <a:ext cx="497974" cy="463763"/>
          </a:xfrm>
          <a:custGeom>
            <a:avLst/>
            <a:gdLst>
              <a:gd name="connsiteX0" fmla="*/ 5357 w 498116"/>
              <a:gd name="connsiteY0" fmla="*/ 432675 h 463895"/>
              <a:gd name="connsiteX1" fmla="*/ 0 w 498116"/>
              <a:gd name="connsiteY1" fmla="*/ 445607 h 463895"/>
              <a:gd name="connsiteX2" fmla="*/ 18288 w 498116"/>
              <a:gd name="connsiteY2" fmla="*/ 463895 h 463895"/>
              <a:gd name="connsiteX3" fmla="*/ 128016 w 498116"/>
              <a:gd name="connsiteY3" fmla="*/ 463895 h 463895"/>
              <a:gd name="connsiteX4" fmla="*/ 146304 w 498116"/>
              <a:gd name="connsiteY4" fmla="*/ 445607 h 463895"/>
              <a:gd name="connsiteX5" fmla="*/ 128016 w 498116"/>
              <a:gd name="connsiteY5" fmla="*/ 427319 h 463895"/>
              <a:gd name="connsiteX6" fmla="*/ 18288 w 498116"/>
              <a:gd name="connsiteY6" fmla="*/ 427319 h 463895"/>
              <a:gd name="connsiteX7" fmla="*/ 5357 w 498116"/>
              <a:gd name="connsiteY7" fmla="*/ 432675 h 463895"/>
              <a:gd name="connsiteX8" fmla="*/ 467981 w 498116"/>
              <a:gd name="connsiteY8" fmla="*/ 4356 h 463895"/>
              <a:gd name="connsiteX9" fmla="*/ 461599 w 498116"/>
              <a:gd name="connsiteY9" fmla="*/ 16813 h 463895"/>
              <a:gd name="connsiteX10" fmla="*/ 452743 w 498116"/>
              <a:gd name="connsiteY10" fmla="*/ 126183 h 463895"/>
              <a:gd name="connsiteX11" fmla="*/ 469496 w 498116"/>
              <a:gd name="connsiteY11" fmla="*/ 145887 h 463895"/>
              <a:gd name="connsiteX12" fmla="*/ 489200 w 498116"/>
              <a:gd name="connsiteY12" fmla="*/ 129135 h 463895"/>
              <a:gd name="connsiteX13" fmla="*/ 498056 w 498116"/>
              <a:gd name="connsiteY13" fmla="*/ 19764 h 463895"/>
              <a:gd name="connsiteX14" fmla="*/ 481303 w 498116"/>
              <a:gd name="connsiteY14" fmla="*/ 60 h 463895"/>
              <a:gd name="connsiteX15" fmla="*/ 467981 w 498116"/>
              <a:gd name="connsiteY15" fmla="*/ 4356 h 463895"/>
              <a:gd name="connsiteX16" fmla="*/ 210101 w 498116"/>
              <a:gd name="connsiteY16" fmla="*/ 83228 h 463895"/>
              <a:gd name="connsiteX17" fmla="*/ 102555 w 498116"/>
              <a:gd name="connsiteY17" fmla="*/ 182418 h 463895"/>
              <a:gd name="connsiteX18" fmla="*/ 101511 w 498116"/>
              <a:gd name="connsiteY18" fmla="*/ 208260 h 463895"/>
              <a:gd name="connsiteX19" fmla="*/ 127353 w 498116"/>
              <a:gd name="connsiteY19" fmla="*/ 209305 h 463895"/>
              <a:gd name="connsiteX20" fmla="*/ 167683 w 498116"/>
              <a:gd name="connsiteY20" fmla="*/ 172108 h 463895"/>
              <a:gd name="connsiteX21" fmla="*/ 219208 w 498116"/>
              <a:gd name="connsiteY21" fmla="*/ 227974 h 463895"/>
              <a:gd name="connsiteX22" fmla="*/ 245050 w 498116"/>
              <a:gd name="connsiteY22" fmla="*/ 229019 h 463895"/>
              <a:gd name="connsiteX23" fmla="*/ 246095 w 498116"/>
              <a:gd name="connsiteY23" fmla="*/ 203177 h 463895"/>
              <a:gd name="connsiteX24" fmla="*/ 194569 w 498116"/>
              <a:gd name="connsiteY24" fmla="*/ 147311 h 463895"/>
              <a:gd name="connsiteX25" fmla="*/ 234899 w 498116"/>
              <a:gd name="connsiteY25" fmla="*/ 110114 h 463895"/>
              <a:gd name="connsiteX26" fmla="*/ 235944 w 498116"/>
              <a:gd name="connsiteY26" fmla="*/ 84272 h 463895"/>
              <a:gd name="connsiteX27" fmla="*/ 210101 w 498116"/>
              <a:gd name="connsiteY27" fmla="*/ 83228 h 46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8116" h="463895">
                <a:moveTo>
                  <a:pt x="5357" y="432675"/>
                </a:moveTo>
                <a:cubicBezTo>
                  <a:pt x="2047" y="435985"/>
                  <a:pt x="0" y="440557"/>
                  <a:pt x="0" y="445607"/>
                </a:cubicBezTo>
                <a:cubicBezTo>
                  <a:pt x="0" y="455707"/>
                  <a:pt x="8188" y="463895"/>
                  <a:pt x="18288" y="463895"/>
                </a:cubicBezTo>
                <a:lnTo>
                  <a:pt x="128016" y="463895"/>
                </a:lnTo>
                <a:cubicBezTo>
                  <a:pt x="138116" y="463895"/>
                  <a:pt x="146304" y="455707"/>
                  <a:pt x="146304" y="445607"/>
                </a:cubicBezTo>
                <a:cubicBezTo>
                  <a:pt x="146304" y="435507"/>
                  <a:pt x="138116" y="427319"/>
                  <a:pt x="128016" y="427319"/>
                </a:cubicBezTo>
                <a:lnTo>
                  <a:pt x="18288" y="427319"/>
                </a:lnTo>
                <a:cubicBezTo>
                  <a:pt x="13238" y="427319"/>
                  <a:pt x="8666" y="429366"/>
                  <a:pt x="5357" y="432675"/>
                </a:cubicBezTo>
                <a:close/>
                <a:moveTo>
                  <a:pt x="467981" y="4356"/>
                </a:moveTo>
                <a:cubicBezTo>
                  <a:pt x="464416" y="7387"/>
                  <a:pt x="462006" y="11779"/>
                  <a:pt x="461599" y="16813"/>
                </a:cubicBezTo>
                <a:lnTo>
                  <a:pt x="452743" y="126183"/>
                </a:lnTo>
                <a:cubicBezTo>
                  <a:pt x="451928" y="136250"/>
                  <a:pt x="459428" y="145072"/>
                  <a:pt x="469496" y="145887"/>
                </a:cubicBezTo>
                <a:cubicBezTo>
                  <a:pt x="479562" y="146703"/>
                  <a:pt x="488385" y="139201"/>
                  <a:pt x="489200" y="129135"/>
                </a:cubicBezTo>
                <a:lnTo>
                  <a:pt x="498056" y="19764"/>
                </a:lnTo>
                <a:cubicBezTo>
                  <a:pt x="498871" y="9698"/>
                  <a:pt x="491370" y="875"/>
                  <a:pt x="481303" y="60"/>
                </a:cubicBezTo>
                <a:cubicBezTo>
                  <a:pt x="476269" y="-347"/>
                  <a:pt x="471547" y="1324"/>
                  <a:pt x="467981" y="4356"/>
                </a:cubicBezTo>
                <a:close/>
                <a:moveTo>
                  <a:pt x="210101" y="83228"/>
                </a:moveTo>
                <a:lnTo>
                  <a:pt x="102555" y="182418"/>
                </a:lnTo>
                <a:cubicBezTo>
                  <a:pt x="95131" y="189266"/>
                  <a:pt x="94663" y="200836"/>
                  <a:pt x="101511" y="208260"/>
                </a:cubicBezTo>
                <a:cubicBezTo>
                  <a:pt x="108358" y="215685"/>
                  <a:pt x="119929" y="216152"/>
                  <a:pt x="127353" y="209305"/>
                </a:cubicBezTo>
                <a:lnTo>
                  <a:pt x="167683" y="172108"/>
                </a:lnTo>
                <a:lnTo>
                  <a:pt x="219208" y="227974"/>
                </a:lnTo>
                <a:cubicBezTo>
                  <a:pt x="226056" y="235399"/>
                  <a:pt x="237626" y="235866"/>
                  <a:pt x="245050" y="229019"/>
                </a:cubicBezTo>
                <a:cubicBezTo>
                  <a:pt x="252474" y="222171"/>
                  <a:pt x="252942" y="210601"/>
                  <a:pt x="246095" y="203177"/>
                </a:cubicBezTo>
                <a:lnTo>
                  <a:pt x="194569" y="147311"/>
                </a:lnTo>
                <a:lnTo>
                  <a:pt x="234899" y="110114"/>
                </a:lnTo>
                <a:cubicBezTo>
                  <a:pt x="242323" y="103267"/>
                  <a:pt x="242791" y="91697"/>
                  <a:pt x="235944" y="84272"/>
                </a:cubicBezTo>
                <a:cubicBezTo>
                  <a:pt x="229096" y="76848"/>
                  <a:pt x="217526" y="76380"/>
                  <a:pt x="210101" y="83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06FD57F-EC6A-4E7F-967B-F9071BDD4E4C}"/>
              </a:ext>
            </a:extLst>
          </p:cNvPr>
          <p:cNvSpPr/>
          <p:nvPr/>
        </p:nvSpPr>
        <p:spPr bwMode="auto">
          <a:xfrm>
            <a:off x="9501749" y="2925443"/>
            <a:ext cx="678526" cy="67852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7C53B0-A829-481A-9C04-3CA1253DA262}"/>
              </a:ext>
            </a:extLst>
          </p:cNvPr>
          <p:cNvGrpSpPr/>
          <p:nvPr/>
        </p:nvGrpSpPr>
        <p:grpSpPr>
          <a:xfrm>
            <a:off x="9556629" y="3419360"/>
            <a:ext cx="210016" cy="210016"/>
            <a:chOff x="9557575" y="3419337"/>
            <a:chExt cx="210076" cy="21007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454022-C08D-423D-929C-18A12777C9F8}"/>
                </a:ext>
              </a:extLst>
            </p:cNvPr>
            <p:cNvSpPr/>
            <p:nvPr/>
          </p:nvSpPr>
          <p:spPr bwMode="auto">
            <a:xfrm>
              <a:off x="9605529" y="3441872"/>
              <a:ext cx="162122" cy="162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9980C7E-C44D-4D9C-9F95-CA7C86AC97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7575" y="3419337"/>
              <a:ext cx="210076" cy="210076"/>
            </a:xfrm>
            <a:custGeom>
              <a:avLst/>
              <a:gdLst>
                <a:gd name="connsiteX0" fmla="*/ 110238 w 210076"/>
                <a:gd name="connsiteY0" fmla="*/ 116562 h 210076"/>
                <a:gd name="connsiteX1" fmla="*/ 125486 w 210076"/>
                <a:gd name="connsiteY1" fmla="*/ 135217 h 210076"/>
                <a:gd name="connsiteX2" fmla="*/ 110238 w 210076"/>
                <a:gd name="connsiteY2" fmla="*/ 151092 h 210076"/>
                <a:gd name="connsiteX3" fmla="*/ 99207 w 210076"/>
                <a:gd name="connsiteY3" fmla="*/ 55933 h 210076"/>
                <a:gd name="connsiteX4" fmla="*/ 99207 w 210076"/>
                <a:gd name="connsiteY4" fmla="*/ 91719 h 210076"/>
                <a:gd name="connsiteX5" fmla="*/ 87817 w 210076"/>
                <a:gd name="connsiteY5" fmla="*/ 83198 h 210076"/>
                <a:gd name="connsiteX6" fmla="*/ 84587 w 210076"/>
                <a:gd name="connsiteY6" fmla="*/ 72346 h 210076"/>
                <a:gd name="connsiteX7" fmla="*/ 88534 w 210076"/>
                <a:gd name="connsiteY7" fmla="*/ 61673 h 210076"/>
                <a:gd name="connsiteX8" fmla="*/ 99207 w 210076"/>
                <a:gd name="connsiteY8" fmla="*/ 55933 h 210076"/>
                <a:gd name="connsiteX9" fmla="*/ 99207 w 210076"/>
                <a:gd name="connsiteY9" fmla="*/ 23196 h 210076"/>
                <a:gd name="connsiteX10" fmla="*/ 99207 w 210076"/>
                <a:gd name="connsiteY10" fmla="*/ 39340 h 210076"/>
                <a:gd name="connsiteX11" fmla="*/ 75081 w 210076"/>
                <a:gd name="connsiteY11" fmla="*/ 51045 h 210076"/>
                <a:gd name="connsiteX12" fmla="*/ 65574 w 210076"/>
                <a:gd name="connsiteY12" fmla="*/ 74139 h 210076"/>
                <a:gd name="connsiteX13" fmla="*/ 71807 w 210076"/>
                <a:gd name="connsiteY13" fmla="*/ 93692 h 210076"/>
                <a:gd name="connsiteX14" fmla="*/ 99207 w 210076"/>
                <a:gd name="connsiteY14" fmla="*/ 111719 h 210076"/>
                <a:gd name="connsiteX15" fmla="*/ 99207 w 210076"/>
                <a:gd name="connsiteY15" fmla="*/ 151631 h 210076"/>
                <a:gd name="connsiteX16" fmla="*/ 81673 w 210076"/>
                <a:gd name="connsiteY16" fmla="*/ 148401 h 210076"/>
                <a:gd name="connsiteX17" fmla="*/ 66829 w 210076"/>
                <a:gd name="connsiteY17" fmla="*/ 140419 h 210076"/>
                <a:gd name="connsiteX18" fmla="*/ 66829 w 210076"/>
                <a:gd name="connsiteY18" fmla="*/ 160420 h 210076"/>
                <a:gd name="connsiteX19" fmla="*/ 99207 w 210076"/>
                <a:gd name="connsiteY19" fmla="*/ 168133 h 210076"/>
                <a:gd name="connsiteX20" fmla="*/ 99207 w 210076"/>
                <a:gd name="connsiteY20" fmla="*/ 186878 h 210076"/>
                <a:gd name="connsiteX21" fmla="*/ 110238 w 210076"/>
                <a:gd name="connsiteY21" fmla="*/ 186878 h 210076"/>
                <a:gd name="connsiteX22" fmla="*/ 110238 w 210076"/>
                <a:gd name="connsiteY22" fmla="*/ 167416 h 210076"/>
                <a:gd name="connsiteX23" fmla="*/ 135441 w 210076"/>
                <a:gd name="connsiteY23" fmla="*/ 156115 h 210076"/>
                <a:gd name="connsiteX24" fmla="*/ 144499 w 210076"/>
                <a:gd name="connsiteY24" fmla="*/ 134051 h 210076"/>
                <a:gd name="connsiteX25" fmla="*/ 137235 w 210076"/>
                <a:gd name="connsiteY25" fmla="*/ 114589 h 210076"/>
                <a:gd name="connsiteX26" fmla="*/ 110238 w 210076"/>
                <a:gd name="connsiteY26" fmla="*/ 96830 h 210076"/>
                <a:gd name="connsiteX27" fmla="*/ 110238 w 210076"/>
                <a:gd name="connsiteY27" fmla="*/ 55484 h 210076"/>
                <a:gd name="connsiteX28" fmla="*/ 136248 w 210076"/>
                <a:gd name="connsiteY28" fmla="*/ 63197 h 210076"/>
                <a:gd name="connsiteX29" fmla="*/ 136248 w 210076"/>
                <a:gd name="connsiteY29" fmla="*/ 44005 h 210076"/>
                <a:gd name="connsiteX30" fmla="*/ 110238 w 210076"/>
                <a:gd name="connsiteY30" fmla="*/ 38982 h 210076"/>
                <a:gd name="connsiteX31" fmla="*/ 110238 w 210076"/>
                <a:gd name="connsiteY31" fmla="*/ 23196 h 210076"/>
                <a:gd name="connsiteX32" fmla="*/ 105038 w 210076"/>
                <a:gd name="connsiteY32" fmla="*/ 0 h 210076"/>
                <a:gd name="connsiteX33" fmla="*/ 210076 w 210076"/>
                <a:gd name="connsiteY33" fmla="*/ 105038 h 210076"/>
                <a:gd name="connsiteX34" fmla="*/ 105038 w 210076"/>
                <a:gd name="connsiteY34" fmla="*/ 210076 h 210076"/>
                <a:gd name="connsiteX35" fmla="*/ 0 w 210076"/>
                <a:gd name="connsiteY35" fmla="*/ 105038 h 210076"/>
                <a:gd name="connsiteX36" fmla="*/ 105038 w 210076"/>
                <a:gd name="connsiteY36" fmla="*/ 0 h 2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0076" h="210076">
                  <a:moveTo>
                    <a:pt x="110238" y="116562"/>
                  </a:moveTo>
                  <a:cubicBezTo>
                    <a:pt x="120403" y="121943"/>
                    <a:pt x="125486" y="128162"/>
                    <a:pt x="125486" y="135217"/>
                  </a:cubicBezTo>
                  <a:cubicBezTo>
                    <a:pt x="125486" y="143649"/>
                    <a:pt x="120403" y="148940"/>
                    <a:pt x="110238" y="151092"/>
                  </a:cubicBezTo>
                  <a:close/>
                  <a:moveTo>
                    <a:pt x="99207" y="55933"/>
                  </a:moveTo>
                  <a:lnTo>
                    <a:pt x="99207" y="91719"/>
                  </a:lnTo>
                  <a:cubicBezTo>
                    <a:pt x="93766" y="88848"/>
                    <a:pt x="89969" y="86008"/>
                    <a:pt x="87817" y="83198"/>
                  </a:cubicBezTo>
                  <a:cubicBezTo>
                    <a:pt x="85664" y="80387"/>
                    <a:pt x="84587" y="76770"/>
                    <a:pt x="84587" y="72346"/>
                  </a:cubicBezTo>
                  <a:cubicBezTo>
                    <a:pt x="84587" y="68160"/>
                    <a:pt x="85903" y="64603"/>
                    <a:pt x="88534" y="61673"/>
                  </a:cubicBezTo>
                  <a:cubicBezTo>
                    <a:pt x="91165" y="58743"/>
                    <a:pt x="94723" y="56829"/>
                    <a:pt x="99207" y="55933"/>
                  </a:cubicBezTo>
                  <a:close/>
                  <a:moveTo>
                    <a:pt x="99207" y="23196"/>
                  </a:moveTo>
                  <a:lnTo>
                    <a:pt x="99207" y="39340"/>
                  </a:lnTo>
                  <a:cubicBezTo>
                    <a:pt x="89461" y="40656"/>
                    <a:pt x="81418" y="44557"/>
                    <a:pt x="75081" y="51045"/>
                  </a:cubicBezTo>
                  <a:cubicBezTo>
                    <a:pt x="68743" y="57532"/>
                    <a:pt x="65574" y="65231"/>
                    <a:pt x="65574" y="74139"/>
                  </a:cubicBezTo>
                  <a:cubicBezTo>
                    <a:pt x="65574" y="81673"/>
                    <a:pt x="67652" y="88191"/>
                    <a:pt x="71807" y="93692"/>
                  </a:cubicBezTo>
                  <a:cubicBezTo>
                    <a:pt x="75963" y="99193"/>
                    <a:pt x="85096" y="105201"/>
                    <a:pt x="99207" y="111719"/>
                  </a:cubicBezTo>
                  <a:lnTo>
                    <a:pt x="99207" y="151631"/>
                  </a:lnTo>
                  <a:cubicBezTo>
                    <a:pt x="93766" y="151631"/>
                    <a:pt x="87921" y="150554"/>
                    <a:pt x="81673" y="148401"/>
                  </a:cubicBezTo>
                  <a:cubicBezTo>
                    <a:pt x="75424" y="146250"/>
                    <a:pt x="70477" y="143588"/>
                    <a:pt x="66829" y="140419"/>
                  </a:cubicBezTo>
                  <a:lnTo>
                    <a:pt x="66829" y="160420"/>
                  </a:lnTo>
                  <a:cubicBezTo>
                    <a:pt x="75141" y="165562"/>
                    <a:pt x="85933" y="168133"/>
                    <a:pt x="99207" y="168133"/>
                  </a:cubicBezTo>
                  <a:lnTo>
                    <a:pt x="99207" y="186878"/>
                  </a:lnTo>
                  <a:lnTo>
                    <a:pt x="110238" y="186878"/>
                  </a:lnTo>
                  <a:lnTo>
                    <a:pt x="110238" y="167416"/>
                  </a:lnTo>
                  <a:cubicBezTo>
                    <a:pt x="121001" y="165801"/>
                    <a:pt x="129402" y="162034"/>
                    <a:pt x="135441" y="156115"/>
                  </a:cubicBezTo>
                  <a:cubicBezTo>
                    <a:pt x="141479" y="150196"/>
                    <a:pt x="144499" y="142841"/>
                    <a:pt x="144499" y="134051"/>
                  </a:cubicBezTo>
                  <a:cubicBezTo>
                    <a:pt x="144499" y="126817"/>
                    <a:pt x="142077" y="120329"/>
                    <a:pt x="137235" y="114589"/>
                  </a:cubicBezTo>
                  <a:cubicBezTo>
                    <a:pt x="132391" y="108849"/>
                    <a:pt x="123393" y="102930"/>
                    <a:pt x="110238" y="96830"/>
                  </a:cubicBezTo>
                  <a:lnTo>
                    <a:pt x="110238" y="55484"/>
                  </a:lnTo>
                  <a:cubicBezTo>
                    <a:pt x="121061" y="55843"/>
                    <a:pt x="129731" y="58414"/>
                    <a:pt x="136248" y="63197"/>
                  </a:cubicBezTo>
                  <a:lnTo>
                    <a:pt x="136248" y="44005"/>
                  </a:lnTo>
                  <a:cubicBezTo>
                    <a:pt x="131465" y="41015"/>
                    <a:pt x="122795" y="39340"/>
                    <a:pt x="110238" y="38982"/>
                  </a:cubicBezTo>
                  <a:lnTo>
                    <a:pt x="110238" y="23196"/>
                  </a:lnTo>
                  <a:close/>
                  <a:moveTo>
                    <a:pt x="105038" y="0"/>
                  </a:moveTo>
                  <a:cubicBezTo>
                    <a:pt x="163049" y="0"/>
                    <a:pt x="210076" y="47027"/>
                    <a:pt x="210076" y="105038"/>
                  </a:cubicBezTo>
                  <a:cubicBezTo>
                    <a:pt x="210076" y="163049"/>
                    <a:pt x="163049" y="210076"/>
                    <a:pt x="105038" y="210076"/>
                  </a:cubicBezTo>
                  <a:cubicBezTo>
                    <a:pt x="47027" y="210076"/>
                    <a:pt x="0" y="163049"/>
                    <a:pt x="0" y="105038"/>
                  </a:cubicBezTo>
                  <a:cubicBezTo>
                    <a:pt x="0" y="47027"/>
                    <a:pt x="47027" y="0"/>
                    <a:pt x="105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9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theme/theme1.xml><?xml version="1.0" encoding="utf-8"?>
<a:theme xmlns:a="http://schemas.openxmlformats.org/drawingml/2006/main" name="CIty-Specific Walk-in slides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B0B3859E-A8DE-4C6E-B28C-A10446086D44}"/>
    </a:ext>
  </a:extLst>
</a:theme>
</file>

<file path=ppt/theme/theme2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F403AC30-865B-4EBC-8D7A-6F52F5350CA7}"/>
    </a:ext>
  </a:extLst>
</a:theme>
</file>

<file path=ppt/theme/theme3.xml><?xml version="1.0" encoding="utf-8"?>
<a:theme xmlns:a="http://schemas.openxmlformats.org/drawingml/2006/main" name="5-50155_Microsoft_Tech_Summit_Dark_Template">
  <a:themeElements>
    <a:clrScheme name="Microsoft Tech Summit Dark Bknd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BCF2"/>
      </a:accent3>
      <a:accent4>
        <a:srgbClr val="FF8C00"/>
      </a:accent4>
      <a:accent5>
        <a:srgbClr val="FFB900"/>
      </a:accent5>
      <a:accent6>
        <a:srgbClr val="D2D2D2"/>
      </a:accent6>
      <a:hlink>
        <a:srgbClr val="93E7FF"/>
      </a:hlink>
      <a:folHlink>
        <a:srgbClr val="93E7F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29E5FC59-CA0C-4423-B56C-40C5D6CF68FD}"/>
    </a:ext>
  </a:extLst>
</a:theme>
</file>

<file path=ppt/theme/theme4.xml><?xml version="1.0" encoding="utf-8"?>
<a:theme xmlns:a="http://schemas.openxmlformats.org/drawingml/2006/main" name="1_5-50057_TechSummit_FY17_Dark">
  <a:themeElements>
    <a:clrScheme name="TechSummit_Dark">
      <a:dk1>
        <a:srgbClr val="161616"/>
      </a:dk1>
      <a:lt1>
        <a:srgbClr val="FFFFFF"/>
      </a:lt1>
      <a:dk2>
        <a:srgbClr val="505050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3EE8E180-A068-4F2A-9562-2B44096A734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chSummit_Dark">
    <a:dk1>
      <a:srgbClr val="161616"/>
    </a:dk1>
    <a:lt1>
      <a:srgbClr val="FFFFFF"/>
    </a:lt1>
    <a:dk2>
      <a:srgbClr val="505050"/>
    </a:dk2>
    <a:lt2>
      <a:srgbClr val="F8F8F8"/>
    </a:lt2>
    <a:accent1>
      <a:srgbClr val="0078D7"/>
    </a:accent1>
    <a:accent2>
      <a:srgbClr val="00BCF2"/>
    </a:accent2>
    <a:accent3>
      <a:srgbClr val="D73B01"/>
    </a:accent3>
    <a:accent4>
      <a:srgbClr val="D2D2D2"/>
    </a:accent4>
    <a:accent5>
      <a:srgbClr val="FFB900"/>
    </a:accent5>
    <a:accent6>
      <a:srgbClr val="FF8C00"/>
    </a:accent6>
    <a:hlink>
      <a:srgbClr val="0078D7"/>
    </a:hlink>
    <a:folHlink>
      <a:srgbClr val="0078D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ed xmlns="8c549ff6-be8b-4d2f-a427-0e43081ea2a7">true</Published>
    <_ip_UnifiedCompliancePolicyUIAction xmlns="http://schemas.microsoft.com/sharepoint/v3" xsi:nil="true"/>
    <To_x0020_Do_x0020_Notes xmlns="8c549ff6-be8b-4d2f-a427-0e43081ea2a7" xsi:nil="true"/>
    <TFS_x0020_ID xmlns="8c549ff6-be8b-4d2f-a427-0e43081ea2a7" xsi:nil="true"/>
    <_ip_UnifiedCompliancePolicyProperties xmlns="http://schemas.microsoft.com/sharepoint/v3" xsi:nil="true"/>
    <Doc_Type xmlns="8c549ff6-be8b-4d2f-a427-0e43081ea2a7">Blog</Doc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E475FE3D65E4E893A8EB35444E28B" ma:contentTypeVersion="20" ma:contentTypeDescription="Create a new document." ma:contentTypeScope="" ma:versionID="8cf108e264b96ee6187ba7e38ef51ff9">
  <xsd:schema xmlns:xsd="http://www.w3.org/2001/XMLSchema" xmlns:xs="http://www.w3.org/2001/XMLSchema" xmlns:p="http://schemas.microsoft.com/office/2006/metadata/properties" xmlns:ns1="http://schemas.microsoft.com/sharepoint/v3" xmlns:ns2="8c549ff6-be8b-4d2f-a427-0e43081ea2a7" xmlns:ns3="498ab54b-dc15-46a3-9798-269cb0296dca" xmlns:ns4="b99bc2c0-e520-48d7-b586-85cd5c9bb38a" targetNamespace="http://schemas.microsoft.com/office/2006/metadata/properties" ma:root="true" ma:fieldsID="51fdfcb5ccc4ba1d0020082b530a7467" ns1:_="" ns2:_="" ns3:_="" ns4:_="">
    <xsd:import namespace="http://schemas.microsoft.com/sharepoint/v3"/>
    <xsd:import namespace="8c549ff6-be8b-4d2f-a427-0e43081ea2a7"/>
    <xsd:import namespace="498ab54b-dc15-46a3-9798-269cb0296dca"/>
    <xsd:import namespace="b99bc2c0-e520-48d7-b586-85cd5c9bb38a"/>
    <xsd:element name="properties">
      <xsd:complexType>
        <xsd:sequence>
          <xsd:element name="documentManagement">
            <xsd:complexType>
              <xsd:all>
                <xsd:element ref="ns2:Doc_Type" minOccurs="0"/>
                <xsd:element ref="ns2:Published" minOccurs="0"/>
                <xsd:element ref="ns2:To_x0020_Do_x0020_Notes" minOccurs="0"/>
                <xsd:element ref="ns2:TFS_x0020_ID" minOccurs="0"/>
                <xsd:element ref="ns3:SharedWithUsers" minOccurs="0"/>
                <xsd:element ref="ns3:SharingHintHash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549ff6-be8b-4d2f-a427-0e43081ea2a7" elementFormDefault="qualified">
    <xsd:import namespace="http://schemas.microsoft.com/office/2006/documentManagement/types"/>
    <xsd:import namespace="http://schemas.microsoft.com/office/infopath/2007/PartnerControls"/>
    <xsd:element name="Doc_Type" ma:index="8" nillable="true" ma:displayName="Doc_Type" ma:default="Blog" ma:format="Dropdown" ma:internalName="Doc_Type">
      <xsd:simpleType>
        <xsd:restriction base="dms:Choice">
          <xsd:enumeration value="Blog"/>
          <xsd:enumeration value="Document"/>
        </xsd:restriction>
      </xsd:simpleType>
    </xsd:element>
    <xsd:element name="Published" ma:index="9" nillable="true" ma:displayName="Published" ma:default="1" ma:internalName="Published">
      <xsd:simpleType>
        <xsd:restriction base="dms:Boolean"/>
      </xsd:simpleType>
    </xsd:element>
    <xsd:element name="To_x0020_Do_x0020_Notes" ma:index="10" nillable="true" ma:displayName="To Do Notes" ma:internalName="To_x0020_Do_x0020_Notes">
      <xsd:simpleType>
        <xsd:restriction base="dms:Text">
          <xsd:maxLength value="255"/>
        </xsd:restriction>
      </xsd:simpleType>
    </xsd:element>
    <xsd:element name="TFS_x0020_ID" ma:index="11" nillable="true" ma:displayName="TFS ID" ma:description="TFS ID in IX" ma:internalName="TFS_x0020_ID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ab54b-dc15-46a3-9798-269cb0296d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3" nillable="true" ma:displayName="Sharing Hint Hash" ma:internalName="SharingHintHash" ma:readOnly="true">
      <xsd:simpleType>
        <xsd:restriction base="dms:Text"/>
      </xsd:simple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c2c0-e520-48d7-b586-85cd5c9bb3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2" nillable="true" ma:displayName="MediaServiceAutoTags" ma:internalName="MediaServiceAutoTags" ma:readOnly="true">
      <xsd:simpleType>
        <xsd:restriction base="dms:Text"/>
      </xsd:simpleType>
    </xsd:element>
    <xsd:element name="MediaServiceOCR" ma:index="2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498ab54b-dc15-46a3-9798-269cb0296dca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sharepoint/v3"/>
    <ds:schemaRef ds:uri="b99bc2c0-e520-48d7-b586-85cd5c9bb38a"/>
    <ds:schemaRef ds:uri="http://schemas.microsoft.com/office/2006/documentManagement/types"/>
    <ds:schemaRef ds:uri="8c549ff6-be8b-4d2f-a427-0e43081ea2a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9A7842-609F-4C65-8F97-38C59ECC80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c549ff6-be8b-4d2f-a427-0e43081ea2a7"/>
    <ds:schemaRef ds:uri="498ab54b-dc15-46a3-9798-269cb0296dca"/>
    <ds:schemaRef ds:uri="b99bc2c0-e520-48d7-b586-85cd5c9bb3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20550</TotalTime>
  <Words>2554</Words>
  <Application>Microsoft Office PowerPoint</Application>
  <PresentationFormat>Custom</PresentationFormat>
  <Paragraphs>373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Calibri</vt:lpstr>
      <vt:lpstr>Comic Sans MS</vt:lpstr>
      <vt:lpstr>Consolas</vt:lpstr>
      <vt:lpstr>Segoe Pro</vt:lpstr>
      <vt:lpstr>Segoe UI</vt:lpstr>
      <vt:lpstr>Segoe UI Light</vt:lpstr>
      <vt:lpstr>Segoe UI Semibold</vt:lpstr>
      <vt:lpstr>Segoe UI Semilight</vt:lpstr>
      <vt:lpstr>Times New Roman</vt:lpstr>
      <vt:lpstr>Wingdings</vt:lpstr>
      <vt:lpstr>CIty-Specific Walk-in slides</vt:lpstr>
      <vt:lpstr>5-50155_Microsoft_Tech_Summit_Light_Template</vt:lpstr>
      <vt:lpstr>5-50155_Microsoft_Tech_Summit_Dark_Template</vt:lpstr>
      <vt:lpstr>1_5-50057_TechSummit_FY17_Dark</vt:lpstr>
      <vt:lpstr>PowerPoint Presentation</vt:lpstr>
      <vt:lpstr>Building Serverless Cloud Applications with Azure Functions</vt:lpstr>
      <vt:lpstr>PowerPoint Presentation</vt:lpstr>
      <vt:lpstr>PowerPoint Presentation</vt:lpstr>
      <vt:lpstr>Demo</vt:lpstr>
      <vt:lpstr>Customer Success Stories </vt:lpstr>
      <vt:lpstr>PowerPoint Presentation</vt:lpstr>
      <vt:lpstr>The evolution of application platforms</vt:lpstr>
      <vt:lpstr>What is Serverless? </vt:lpstr>
      <vt:lpstr>Benefits of Serverless </vt:lpstr>
      <vt:lpstr>Serverless application platform components</vt:lpstr>
      <vt:lpstr>PowerPoint Presentation</vt:lpstr>
      <vt:lpstr>Consumption Plan</vt:lpstr>
      <vt:lpstr>App Service Plan</vt:lpstr>
      <vt:lpstr>PowerPoint Presentation</vt:lpstr>
      <vt:lpstr>Building Serverless APIs</vt:lpstr>
      <vt:lpstr>Deployment and management isolation</vt:lpstr>
      <vt:lpstr>PowerPoint Presentation</vt:lpstr>
      <vt:lpstr>Tooling</vt:lpstr>
      <vt:lpstr>PowerPoint Presentation</vt:lpstr>
      <vt:lpstr>PowerPoint Presentation</vt:lpstr>
      <vt:lpstr>Demo</vt:lpstr>
      <vt:lpstr>Monitoring</vt:lpstr>
      <vt:lpstr>PowerPoint Presentation</vt:lpstr>
      <vt:lpstr>Demo</vt:lpstr>
      <vt:lpstr>Demo</vt:lpstr>
      <vt:lpstr>Azure Functions is an Open Source project </vt:lpstr>
      <vt:lpstr>5 Minutes for Q&amp;A</vt:lpstr>
      <vt:lpstr>PowerPoint Presentation</vt:lpstr>
      <vt:lpstr>Questions?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 here&gt;</dc:title>
  <dc:subject>&lt;Speech title here&gt;</dc:subject>
  <dc:creator>&lt;Speaker name here&gt;</dc:creator>
  <cp:keywords>Microsoft Tech Summit</cp:keywords>
  <dc:description>Template: Mitchell Derrey, Silver Fox Productions_x000d_
Formatting: _x000d_
Audience Type:</dc:description>
  <cp:lastModifiedBy>Oded Dvoskin</cp:lastModifiedBy>
  <cp:revision>528</cp:revision>
  <dcterms:created xsi:type="dcterms:W3CDTF">2014-06-10T19:28:25Z</dcterms:created>
  <dcterms:modified xsi:type="dcterms:W3CDTF">2018-09-17T21:16:39Z</dcterms:modified>
  <cp:category>Microsoft Tech Summit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0x01010086BE475FE3D65E4E893A8EB35444E28B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cotresne@microsoft.com</vt:lpwstr>
  </property>
  <property fmtid="{D5CDD505-2E9C-101B-9397-08002B2CF9AE}" pid="14" name="MSIP_Label_f42aa342-8706-4288-bd11-ebb85995028c_SetDate">
    <vt:lpwstr>2017-11-01T17:46:20.0608085Z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